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7"/>
  </p:notesMasterIdLst>
  <p:sldIdLst>
    <p:sldId id="378" r:id="rId5"/>
    <p:sldId id="445" r:id="rId6"/>
    <p:sldId id="398" r:id="rId7"/>
    <p:sldId id="413" r:id="rId8"/>
    <p:sldId id="415" r:id="rId9"/>
    <p:sldId id="446" r:id="rId10"/>
    <p:sldId id="447" r:id="rId11"/>
    <p:sldId id="414" r:id="rId12"/>
    <p:sldId id="416" r:id="rId13"/>
    <p:sldId id="417" r:id="rId14"/>
    <p:sldId id="448" r:id="rId15"/>
    <p:sldId id="468" r:id="rId16"/>
    <p:sldId id="474" r:id="rId17"/>
    <p:sldId id="440" r:id="rId18"/>
    <p:sldId id="471" r:id="rId19"/>
    <p:sldId id="472" r:id="rId20"/>
    <p:sldId id="418" r:id="rId21"/>
    <p:sldId id="449" r:id="rId22"/>
    <p:sldId id="473" r:id="rId23"/>
    <p:sldId id="439" r:id="rId24"/>
    <p:sldId id="451" r:id="rId25"/>
    <p:sldId id="442" r:id="rId26"/>
    <p:sldId id="441" r:id="rId27"/>
    <p:sldId id="444" r:id="rId28"/>
    <p:sldId id="432" r:id="rId29"/>
    <p:sldId id="452" r:id="rId30"/>
    <p:sldId id="433" r:id="rId31"/>
    <p:sldId id="453" r:id="rId32"/>
    <p:sldId id="434" r:id="rId33"/>
    <p:sldId id="436" r:id="rId34"/>
    <p:sldId id="420" r:id="rId35"/>
    <p:sldId id="470" r:id="rId36"/>
    <p:sldId id="454" r:id="rId37"/>
    <p:sldId id="455" r:id="rId38"/>
    <p:sldId id="456" r:id="rId39"/>
    <p:sldId id="457" r:id="rId40"/>
    <p:sldId id="458" r:id="rId41"/>
    <p:sldId id="459" r:id="rId42"/>
    <p:sldId id="423" r:id="rId43"/>
    <p:sldId id="460" r:id="rId44"/>
    <p:sldId id="461" r:id="rId45"/>
    <p:sldId id="462" r:id="rId46"/>
    <p:sldId id="469" r:id="rId47"/>
    <p:sldId id="426" r:id="rId48"/>
    <p:sldId id="463" r:id="rId49"/>
    <p:sldId id="464" r:id="rId50"/>
    <p:sldId id="427" r:id="rId51"/>
    <p:sldId id="465" r:id="rId52"/>
    <p:sldId id="466" r:id="rId53"/>
    <p:sldId id="428" r:id="rId54"/>
    <p:sldId id="429" r:id="rId55"/>
    <p:sldId id="430" r:id="rId56"/>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0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64F55"/>
    <a:srgbClr val="8BD3E6"/>
    <a:srgbClr val="D2D755"/>
    <a:srgbClr val="FFD100"/>
    <a:srgbClr val="DBDBDD"/>
    <a:srgbClr val="007096"/>
    <a:srgbClr val="5E6A71"/>
    <a:srgbClr val="FDBF57"/>
    <a:srgbClr val="7A00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52" autoAdjust="0"/>
    <p:restoredTop sz="58263" autoAdjust="0"/>
  </p:normalViewPr>
  <p:slideViewPr>
    <p:cSldViewPr snapToGrid="0" snapToObjects="1">
      <p:cViewPr varScale="1">
        <p:scale>
          <a:sx n="87" d="100"/>
          <a:sy n="87" d="100"/>
        </p:scale>
        <p:origin x="1902" y="90"/>
      </p:cViewPr>
      <p:guideLst>
        <p:guide orient="horz" pos="160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b="0" i="0">
                <a:latin typeface="Arial" charset="0"/>
              </a:defRPr>
            </a:lvl1pPr>
          </a:lstStyle>
          <a:p>
            <a:fld id="{E9F3A7FF-300E-B84F-A2D0-CDCDE713DCB9}" type="datetimeFigureOut">
              <a:rPr lang="en-US" smtClean="0"/>
              <a:pPr/>
              <a:t>7/13/2023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a:t>
            </a:fld>
            <a:endParaRPr lang="en-US" dirty="0"/>
          </a:p>
        </p:txBody>
      </p:sp>
    </p:spTree>
    <p:extLst>
      <p:ext uri="{BB962C8B-B14F-4D97-AF65-F5344CB8AC3E}">
        <p14:creationId xmlns:p14="http://schemas.microsoft.com/office/powerpoint/2010/main" val="3978433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10</a:t>
            </a:fld>
            <a:endParaRPr lang="en-US" dirty="0"/>
          </a:p>
        </p:txBody>
      </p:sp>
    </p:spTree>
    <p:extLst>
      <p:ext uri="{BB962C8B-B14F-4D97-AF65-F5344CB8AC3E}">
        <p14:creationId xmlns:p14="http://schemas.microsoft.com/office/powerpoint/2010/main" val="1134443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11</a:t>
            </a:fld>
            <a:endParaRPr lang="en-US" dirty="0"/>
          </a:p>
        </p:txBody>
      </p:sp>
    </p:spTree>
    <p:extLst>
      <p:ext uri="{BB962C8B-B14F-4D97-AF65-F5344CB8AC3E}">
        <p14:creationId xmlns:p14="http://schemas.microsoft.com/office/powerpoint/2010/main" val="4130021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12</a:t>
            </a:fld>
            <a:endParaRPr lang="en-US" dirty="0"/>
          </a:p>
        </p:txBody>
      </p:sp>
    </p:spTree>
    <p:extLst>
      <p:ext uri="{BB962C8B-B14F-4D97-AF65-F5344CB8AC3E}">
        <p14:creationId xmlns:p14="http://schemas.microsoft.com/office/powerpoint/2010/main" val="1646677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13</a:t>
            </a:fld>
            <a:endParaRPr lang="en-US" dirty="0"/>
          </a:p>
        </p:txBody>
      </p:sp>
    </p:spTree>
    <p:extLst>
      <p:ext uri="{BB962C8B-B14F-4D97-AF65-F5344CB8AC3E}">
        <p14:creationId xmlns:p14="http://schemas.microsoft.com/office/powerpoint/2010/main" val="341876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	</a:t>
            </a:r>
          </a:p>
        </p:txBody>
      </p:sp>
      <p:sp>
        <p:nvSpPr>
          <p:cNvPr id="4" name="Slide Number Placeholder 3"/>
          <p:cNvSpPr>
            <a:spLocks noGrp="1"/>
          </p:cNvSpPr>
          <p:nvPr>
            <p:ph type="sldNum" sz="quarter" idx="5"/>
          </p:nvPr>
        </p:nvSpPr>
        <p:spPr/>
        <p:txBody>
          <a:bodyPr/>
          <a:lstStyle/>
          <a:p>
            <a:fld id="{7C11621C-3EA7-C342-A130-13C6D43C8C01}" type="slidenum">
              <a:rPr lang="en-US" smtClean="0"/>
              <a:pPr/>
              <a:t>14</a:t>
            </a:fld>
            <a:endParaRPr lang="en-US" dirty="0"/>
          </a:p>
        </p:txBody>
      </p:sp>
    </p:spTree>
    <p:extLst>
      <p:ext uri="{BB962C8B-B14F-4D97-AF65-F5344CB8AC3E}">
        <p14:creationId xmlns:p14="http://schemas.microsoft.com/office/powerpoint/2010/main" val="2716083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15</a:t>
            </a:fld>
            <a:endParaRPr lang="en-US" dirty="0"/>
          </a:p>
        </p:txBody>
      </p:sp>
    </p:spTree>
    <p:extLst>
      <p:ext uri="{BB962C8B-B14F-4D97-AF65-F5344CB8AC3E}">
        <p14:creationId xmlns:p14="http://schemas.microsoft.com/office/powerpoint/2010/main" val="480800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16</a:t>
            </a:fld>
            <a:endParaRPr lang="en-US" dirty="0"/>
          </a:p>
        </p:txBody>
      </p:sp>
    </p:spTree>
    <p:extLst>
      <p:ext uri="{BB962C8B-B14F-4D97-AF65-F5344CB8AC3E}">
        <p14:creationId xmlns:p14="http://schemas.microsoft.com/office/powerpoint/2010/main" val="2321696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17</a:t>
            </a:fld>
            <a:endParaRPr lang="en-US" dirty="0"/>
          </a:p>
        </p:txBody>
      </p:sp>
    </p:spTree>
    <p:extLst>
      <p:ext uri="{BB962C8B-B14F-4D97-AF65-F5344CB8AC3E}">
        <p14:creationId xmlns:p14="http://schemas.microsoft.com/office/powerpoint/2010/main" val="22179904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18</a:t>
            </a:fld>
            <a:endParaRPr lang="en-US" dirty="0"/>
          </a:p>
        </p:txBody>
      </p:sp>
    </p:spTree>
    <p:extLst>
      <p:ext uri="{BB962C8B-B14F-4D97-AF65-F5344CB8AC3E}">
        <p14:creationId xmlns:p14="http://schemas.microsoft.com/office/powerpoint/2010/main" val="413127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19</a:t>
            </a:fld>
            <a:endParaRPr lang="en-US" dirty="0"/>
          </a:p>
        </p:txBody>
      </p:sp>
    </p:spTree>
    <p:extLst>
      <p:ext uri="{BB962C8B-B14F-4D97-AF65-F5344CB8AC3E}">
        <p14:creationId xmlns:p14="http://schemas.microsoft.com/office/powerpoint/2010/main" val="518746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2</a:t>
            </a:fld>
            <a:endParaRPr lang="en-US" dirty="0"/>
          </a:p>
        </p:txBody>
      </p:sp>
    </p:spTree>
    <p:extLst>
      <p:ext uri="{BB962C8B-B14F-4D97-AF65-F5344CB8AC3E}">
        <p14:creationId xmlns:p14="http://schemas.microsoft.com/office/powerpoint/2010/main" val="284877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BV &amp; NC (introduce self &amp; student also introduce self)</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20</a:t>
            </a:fld>
            <a:endParaRPr lang="en-US" dirty="0"/>
          </a:p>
        </p:txBody>
      </p:sp>
    </p:spTree>
    <p:extLst>
      <p:ext uri="{BB962C8B-B14F-4D97-AF65-F5344CB8AC3E}">
        <p14:creationId xmlns:p14="http://schemas.microsoft.com/office/powerpoint/2010/main" val="1198087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BV &amp; NC (introduce self &amp; student also introduce self)</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21</a:t>
            </a:fld>
            <a:endParaRPr lang="en-US" dirty="0"/>
          </a:p>
        </p:txBody>
      </p:sp>
    </p:spTree>
    <p:extLst>
      <p:ext uri="{BB962C8B-B14F-4D97-AF65-F5344CB8AC3E}">
        <p14:creationId xmlns:p14="http://schemas.microsoft.com/office/powerpoint/2010/main" val="77057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22</a:t>
            </a:fld>
            <a:endParaRPr lang="en-US" dirty="0"/>
          </a:p>
        </p:txBody>
      </p:sp>
    </p:spTree>
    <p:extLst>
      <p:ext uri="{BB962C8B-B14F-4D97-AF65-F5344CB8AC3E}">
        <p14:creationId xmlns:p14="http://schemas.microsoft.com/office/powerpoint/2010/main" val="24690290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23</a:t>
            </a:fld>
            <a:endParaRPr lang="en-US" dirty="0"/>
          </a:p>
        </p:txBody>
      </p:sp>
    </p:spTree>
    <p:extLst>
      <p:ext uri="{BB962C8B-B14F-4D97-AF65-F5344CB8AC3E}">
        <p14:creationId xmlns:p14="http://schemas.microsoft.com/office/powerpoint/2010/main" val="19169311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24</a:t>
            </a:fld>
            <a:endParaRPr lang="en-US" dirty="0"/>
          </a:p>
        </p:txBody>
      </p:sp>
    </p:spTree>
    <p:extLst>
      <p:ext uri="{BB962C8B-B14F-4D97-AF65-F5344CB8AC3E}">
        <p14:creationId xmlns:p14="http://schemas.microsoft.com/office/powerpoint/2010/main" val="38961147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25</a:t>
            </a:fld>
            <a:endParaRPr lang="en-US" dirty="0"/>
          </a:p>
        </p:txBody>
      </p:sp>
    </p:spTree>
    <p:extLst>
      <p:ext uri="{BB962C8B-B14F-4D97-AF65-F5344CB8AC3E}">
        <p14:creationId xmlns:p14="http://schemas.microsoft.com/office/powerpoint/2010/main" val="3731821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26</a:t>
            </a:fld>
            <a:endParaRPr lang="en-US" dirty="0"/>
          </a:p>
        </p:txBody>
      </p:sp>
    </p:spTree>
    <p:extLst>
      <p:ext uri="{BB962C8B-B14F-4D97-AF65-F5344CB8AC3E}">
        <p14:creationId xmlns:p14="http://schemas.microsoft.com/office/powerpoint/2010/main" val="3925907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27</a:t>
            </a:fld>
            <a:endParaRPr lang="en-US" dirty="0"/>
          </a:p>
        </p:txBody>
      </p:sp>
    </p:spTree>
    <p:extLst>
      <p:ext uri="{BB962C8B-B14F-4D97-AF65-F5344CB8AC3E}">
        <p14:creationId xmlns:p14="http://schemas.microsoft.com/office/powerpoint/2010/main" val="525316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28</a:t>
            </a:fld>
            <a:endParaRPr lang="en-US" dirty="0"/>
          </a:p>
        </p:txBody>
      </p:sp>
    </p:spTree>
    <p:extLst>
      <p:ext uri="{BB962C8B-B14F-4D97-AF65-F5344CB8AC3E}">
        <p14:creationId xmlns:p14="http://schemas.microsoft.com/office/powerpoint/2010/main" val="168356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29</a:t>
            </a:fld>
            <a:endParaRPr lang="en-US" dirty="0"/>
          </a:p>
        </p:txBody>
      </p:sp>
    </p:spTree>
    <p:extLst>
      <p:ext uri="{BB962C8B-B14F-4D97-AF65-F5344CB8AC3E}">
        <p14:creationId xmlns:p14="http://schemas.microsoft.com/office/powerpoint/2010/main" val="2225153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3</a:t>
            </a:fld>
            <a:endParaRPr lang="en-US" dirty="0"/>
          </a:p>
        </p:txBody>
      </p:sp>
    </p:spTree>
    <p:extLst>
      <p:ext uri="{BB962C8B-B14F-4D97-AF65-F5344CB8AC3E}">
        <p14:creationId xmlns:p14="http://schemas.microsoft.com/office/powerpoint/2010/main" val="10067317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30</a:t>
            </a:fld>
            <a:endParaRPr lang="en-US" dirty="0"/>
          </a:p>
        </p:txBody>
      </p:sp>
    </p:spTree>
    <p:extLst>
      <p:ext uri="{BB962C8B-B14F-4D97-AF65-F5344CB8AC3E}">
        <p14:creationId xmlns:p14="http://schemas.microsoft.com/office/powerpoint/2010/main" val="6252629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31</a:t>
            </a:fld>
            <a:endParaRPr lang="en-US" dirty="0"/>
          </a:p>
        </p:txBody>
      </p:sp>
    </p:spTree>
    <p:extLst>
      <p:ext uri="{BB962C8B-B14F-4D97-AF65-F5344CB8AC3E}">
        <p14:creationId xmlns:p14="http://schemas.microsoft.com/office/powerpoint/2010/main" val="1543885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32</a:t>
            </a:fld>
            <a:endParaRPr lang="en-US" dirty="0"/>
          </a:p>
        </p:txBody>
      </p:sp>
    </p:spTree>
    <p:extLst>
      <p:ext uri="{BB962C8B-B14F-4D97-AF65-F5344CB8AC3E}">
        <p14:creationId xmlns:p14="http://schemas.microsoft.com/office/powerpoint/2010/main" val="15123097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33</a:t>
            </a:fld>
            <a:endParaRPr lang="en-US" dirty="0"/>
          </a:p>
        </p:txBody>
      </p:sp>
    </p:spTree>
    <p:extLst>
      <p:ext uri="{BB962C8B-B14F-4D97-AF65-F5344CB8AC3E}">
        <p14:creationId xmlns:p14="http://schemas.microsoft.com/office/powerpoint/2010/main" val="33701551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34</a:t>
            </a:fld>
            <a:endParaRPr lang="en-US" dirty="0"/>
          </a:p>
        </p:txBody>
      </p:sp>
    </p:spTree>
    <p:extLst>
      <p:ext uri="{BB962C8B-B14F-4D97-AF65-F5344CB8AC3E}">
        <p14:creationId xmlns:p14="http://schemas.microsoft.com/office/powerpoint/2010/main" val="6318334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35</a:t>
            </a:fld>
            <a:endParaRPr lang="en-US" dirty="0"/>
          </a:p>
        </p:txBody>
      </p:sp>
    </p:spTree>
    <p:extLst>
      <p:ext uri="{BB962C8B-B14F-4D97-AF65-F5344CB8AC3E}">
        <p14:creationId xmlns:p14="http://schemas.microsoft.com/office/powerpoint/2010/main" val="303863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36</a:t>
            </a:fld>
            <a:endParaRPr lang="en-US" dirty="0"/>
          </a:p>
        </p:txBody>
      </p:sp>
    </p:spTree>
    <p:extLst>
      <p:ext uri="{BB962C8B-B14F-4D97-AF65-F5344CB8AC3E}">
        <p14:creationId xmlns:p14="http://schemas.microsoft.com/office/powerpoint/2010/main" val="944583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37</a:t>
            </a:fld>
            <a:endParaRPr lang="en-US" dirty="0"/>
          </a:p>
        </p:txBody>
      </p:sp>
    </p:spTree>
    <p:extLst>
      <p:ext uri="{BB962C8B-B14F-4D97-AF65-F5344CB8AC3E}">
        <p14:creationId xmlns:p14="http://schemas.microsoft.com/office/powerpoint/2010/main" val="42887506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38</a:t>
            </a:fld>
            <a:endParaRPr lang="en-US" dirty="0"/>
          </a:p>
        </p:txBody>
      </p:sp>
    </p:spTree>
    <p:extLst>
      <p:ext uri="{BB962C8B-B14F-4D97-AF65-F5344CB8AC3E}">
        <p14:creationId xmlns:p14="http://schemas.microsoft.com/office/powerpoint/2010/main" val="12592491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39</a:t>
            </a:fld>
            <a:endParaRPr lang="en-US" dirty="0"/>
          </a:p>
        </p:txBody>
      </p:sp>
    </p:spTree>
    <p:extLst>
      <p:ext uri="{BB962C8B-B14F-4D97-AF65-F5344CB8AC3E}">
        <p14:creationId xmlns:p14="http://schemas.microsoft.com/office/powerpoint/2010/main" val="2695640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a:p>
            <a:pPr defTabSz="931774">
              <a:defRPr/>
            </a:pPr>
            <a:r>
              <a:rPr lang="en-US" dirty="0"/>
              <a:t>All deadlines ae firm</a:t>
            </a:r>
          </a:p>
        </p:txBody>
      </p:sp>
      <p:sp>
        <p:nvSpPr>
          <p:cNvPr id="4" name="Slide Number Placeholder 3"/>
          <p:cNvSpPr>
            <a:spLocks noGrp="1"/>
          </p:cNvSpPr>
          <p:nvPr>
            <p:ph type="sldNum" sz="quarter" idx="5"/>
          </p:nvPr>
        </p:nvSpPr>
        <p:spPr/>
        <p:txBody>
          <a:bodyPr/>
          <a:lstStyle/>
          <a:p>
            <a:fld id="{7C11621C-3EA7-C342-A130-13C6D43C8C01}" type="slidenum">
              <a:rPr lang="en-US" smtClean="0"/>
              <a:pPr/>
              <a:t>4</a:t>
            </a:fld>
            <a:endParaRPr lang="en-US" dirty="0"/>
          </a:p>
        </p:txBody>
      </p:sp>
    </p:spTree>
    <p:extLst>
      <p:ext uri="{BB962C8B-B14F-4D97-AF65-F5344CB8AC3E}">
        <p14:creationId xmlns:p14="http://schemas.microsoft.com/office/powerpoint/2010/main" val="28657102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40</a:t>
            </a:fld>
            <a:endParaRPr lang="en-US" dirty="0"/>
          </a:p>
        </p:txBody>
      </p:sp>
    </p:spTree>
    <p:extLst>
      <p:ext uri="{BB962C8B-B14F-4D97-AF65-F5344CB8AC3E}">
        <p14:creationId xmlns:p14="http://schemas.microsoft.com/office/powerpoint/2010/main" val="32318292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41</a:t>
            </a:fld>
            <a:endParaRPr lang="en-US" dirty="0"/>
          </a:p>
        </p:txBody>
      </p:sp>
    </p:spTree>
    <p:extLst>
      <p:ext uri="{BB962C8B-B14F-4D97-AF65-F5344CB8AC3E}">
        <p14:creationId xmlns:p14="http://schemas.microsoft.com/office/powerpoint/2010/main" val="35416856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42</a:t>
            </a:fld>
            <a:endParaRPr lang="en-US" dirty="0"/>
          </a:p>
        </p:txBody>
      </p:sp>
    </p:spTree>
    <p:extLst>
      <p:ext uri="{BB962C8B-B14F-4D97-AF65-F5344CB8AC3E}">
        <p14:creationId xmlns:p14="http://schemas.microsoft.com/office/powerpoint/2010/main" val="34789906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43</a:t>
            </a:fld>
            <a:endParaRPr lang="en-US" dirty="0"/>
          </a:p>
        </p:txBody>
      </p:sp>
    </p:spTree>
    <p:extLst>
      <p:ext uri="{BB962C8B-B14F-4D97-AF65-F5344CB8AC3E}">
        <p14:creationId xmlns:p14="http://schemas.microsoft.com/office/powerpoint/2010/main" val="18637076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44</a:t>
            </a:fld>
            <a:endParaRPr lang="en-US" dirty="0"/>
          </a:p>
        </p:txBody>
      </p:sp>
    </p:spTree>
    <p:extLst>
      <p:ext uri="{BB962C8B-B14F-4D97-AF65-F5344CB8AC3E}">
        <p14:creationId xmlns:p14="http://schemas.microsoft.com/office/powerpoint/2010/main" val="31320025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45</a:t>
            </a:fld>
            <a:endParaRPr lang="en-US" dirty="0"/>
          </a:p>
        </p:txBody>
      </p:sp>
    </p:spTree>
    <p:extLst>
      <p:ext uri="{BB962C8B-B14F-4D97-AF65-F5344CB8AC3E}">
        <p14:creationId xmlns:p14="http://schemas.microsoft.com/office/powerpoint/2010/main" val="23138229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46</a:t>
            </a:fld>
            <a:endParaRPr lang="en-US" dirty="0"/>
          </a:p>
        </p:txBody>
      </p:sp>
    </p:spTree>
    <p:extLst>
      <p:ext uri="{BB962C8B-B14F-4D97-AF65-F5344CB8AC3E}">
        <p14:creationId xmlns:p14="http://schemas.microsoft.com/office/powerpoint/2010/main" val="4683835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47</a:t>
            </a:fld>
            <a:endParaRPr lang="en-US" dirty="0"/>
          </a:p>
        </p:txBody>
      </p:sp>
    </p:spTree>
    <p:extLst>
      <p:ext uri="{BB962C8B-B14F-4D97-AF65-F5344CB8AC3E}">
        <p14:creationId xmlns:p14="http://schemas.microsoft.com/office/powerpoint/2010/main" val="10116016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48</a:t>
            </a:fld>
            <a:endParaRPr lang="en-US" dirty="0"/>
          </a:p>
        </p:txBody>
      </p:sp>
    </p:spTree>
    <p:extLst>
      <p:ext uri="{BB962C8B-B14F-4D97-AF65-F5344CB8AC3E}">
        <p14:creationId xmlns:p14="http://schemas.microsoft.com/office/powerpoint/2010/main" val="22220015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49</a:t>
            </a:fld>
            <a:endParaRPr lang="en-US" dirty="0"/>
          </a:p>
        </p:txBody>
      </p:sp>
    </p:spTree>
    <p:extLst>
      <p:ext uri="{BB962C8B-B14F-4D97-AF65-F5344CB8AC3E}">
        <p14:creationId xmlns:p14="http://schemas.microsoft.com/office/powerpoint/2010/main" val="361627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a:p>
            <a:pPr defTabSz="949478">
              <a:defRPr/>
            </a:pPr>
            <a:r>
              <a:rPr lang="en-US" dirty="0"/>
              <a:t>-Quotas have remained virtually unchanged across all agencies over the last 5 years.</a:t>
            </a:r>
          </a:p>
          <a:p>
            <a:pPr defTabSz="949478">
              <a:defRPr/>
            </a:pPr>
            <a:r>
              <a:rPr lang="en-US" dirty="0"/>
              <a:t>-On average we seem to receive between 4-7 Vanier’s a year</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5</a:t>
            </a:fld>
            <a:endParaRPr lang="en-US" dirty="0"/>
          </a:p>
        </p:txBody>
      </p:sp>
    </p:spTree>
    <p:extLst>
      <p:ext uri="{BB962C8B-B14F-4D97-AF65-F5344CB8AC3E}">
        <p14:creationId xmlns:p14="http://schemas.microsoft.com/office/powerpoint/2010/main" val="25543437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50</a:t>
            </a:fld>
            <a:endParaRPr lang="en-US" dirty="0"/>
          </a:p>
        </p:txBody>
      </p:sp>
    </p:spTree>
    <p:extLst>
      <p:ext uri="{BB962C8B-B14F-4D97-AF65-F5344CB8AC3E}">
        <p14:creationId xmlns:p14="http://schemas.microsoft.com/office/powerpoint/2010/main" val="40666359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ALL</a:t>
            </a:r>
          </a:p>
        </p:txBody>
      </p:sp>
      <p:sp>
        <p:nvSpPr>
          <p:cNvPr id="4" name="Slide Number Placeholder 3"/>
          <p:cNvSpPr>
            <a:spLocks noGrp="1"/>
          </p:cNvSpPr>
          <p:nvPr>
            <p:ph type="sldNum" sz="quarter" idx="5"/>
          </p:nvPr>
        </p:nvSpPr>
        <p:spPr/>
        <p:txBody>
          <a:bodyPr/>
          <a:lstStyle/>
          <a:p>
            <a:fld id="{7C11621C-3EA7-C342-A130-13C6D43C8C01}" type="slidenum">
              <a:rPr lang="en-US" smtClean="0"/>
              <a:pPr/>
              <a:t>51</a:t>
            </a:fld>
            <a:endParaRPr lang="en-US" dirty="0"/>
          </a:p>
        </p:txBody>
      </p:sp>
    </p:spTree>
    <p:extLst>
      <p:ext uri="{BB962C8B-B14F-4D97-AF65-F5344CB8AC3E}">
        <p14:creationId xmlns:p14="http://schemas.microsoft.com/office/powerpoint/2010/main" val="10036121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52</a:t>
            </a:fld>
            <a:endParaRPr lang="en-US" dirty="0"/>
          </a:p>
        </p:txBody>
      </p:sp>
    </p:spTree>
    <p:extLst>
      <p:ext uri="{BB962C8B-B14F-4D97-AF65-F5344CB8AC3E}">
        <p14:creationId xmlns:p14="http://schemas.microsoft.com/office/powerpoint/2010/main" val="2320476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6</a:t>
            </a:fld>
            <a:endParaRPr lang="en-US" dirty="0"/>
          </a:p>
        </p:txBody>
      </p:sp>
    </p:spTree>
    <p:extLst>
      <p:ext uri="{BB962C8B-B14F-4D97-AF65-F5344CB8AC3E}">
        <p14:creationId xmlns:p14="http://schemas.microsoft.com/office/powerpoint/2010/main" val="339828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7</a:t>
            </a:fld>
            <a:endParaRPr lang="en-US" dirty="0"/>
          </a:p>
        </p:txBody>
      </p:sp>
    </p:spTree>
    <p:extLst>
      <p:ext uri="{BB962C8B-B14F-4D97-AF65-F5344CB8AC3E}">
        <p14:creationId xmlns:p14="http://schemas.microsoft.com/office/powerpoint/2010/main" val="3852472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a:p>
            <a:pPr defTabSz="931774">
              <a:defRPr/>
            </a:pPr>
            <a:r>
              <a:rPr lang="en-US" dirty="0"/>
              <a:t>Only if you are endorsed by your department, will you be asked to complete a full application </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8</a:t>
            </a:fld>
            <a:endParaRPr lang="en-US" dirty="0"/>
          </a:p>
        </p:txBody>
      </p:sp>
    </p:spTree>
    <p:extLst>
      <p:ext uri="{BB962C8B-B14F-4D97-AF65-F5344CB8AC3E}">
        <p14:creationId xmlns:p14="http://schemas.microsoft.com/office/powerpoint/2010/main" val="3640000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9</a:t>
            </a:fld>
            <a:endParaRPr lang="en-US" dirty="0"/>
          </a:p>
        </p:txBody>
      </p:sp>
    </p:spTree>
    <p:extLst>
      <p:ext uri="{BB962C8B-B14F-4D97-AF65-F5344CB8AC3E}">
        <p14:creationId xmlns:p14="http://schemas.microsoft.com/office/powerpoint/2010/main" val="35077501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Placeholder" descr="Master title"/>
          <p:cNvSpPr>
            <a:spLocks noGrp="1"/>
          </p:cNvSpPr>
          <p:nvPr>
            <p:ph type="ctrTitle"/>
          </p:nvPr>
        </p:nvSpPr>
        <p:spPr>
          <a:xfrm>
            <a:off x="2563091" y="476104"/>
            <a:ext cx="3255818" cy="1999628"/>
          </a:xfrm>
        </p:spPr>
        <p:txBody>
          <a:bodyPr anchor="b" anchorCtr="0">
            <a:normAutofit/>
          </a:bodyPr>
          <a:lstStyle>
            <a:lvl1pPr>
              <a:lnSpc>
                <a:spcPct val="100000"/>
              </a:lnSpc>
              <a:defRPr sz="3000">
                <a:solidFill>
                  <a:schemeClr val="tx1"/>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2563090" y="2475732"/>
            <a:ext cx="3054928" cy="683718"/>
          </a:xfrm>
        </p:spPr>
        <p:txBody>
          <a:bodyPr/>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1510146" y="3159450"/>
            <a:ext cx="1364672" cy="1019380"/>
          </a:xfrm>
        </p:spPr>
        <p:txBody>
          <a:bodyPr anchor="ctr" anchorCtr="0">
            <a:noAutofit/>
          </a:bodyPr>
          <a:lstStyle>
            <a:lvl1pPr marL="0" indent="0" algn="ctr">
              <a:buNone/>
              <a:defRPr sz="1100">
                <a:solidFill>
                  <a:srgbClr val="464F55"/>
                </a:solidFill>
              </a:defRPr>
            </a:lvl1pPr>
            <a:lvl2pPr marL="342900" indent="0">
              <a:buNone/>
              <a:defRPr sz="1100"/>
            </a:lvl2pPr>
            <a:lvl3pPr marL="685800" indent="0">
              <a:buNone/>
              <a:defRPr sz="1100"/>
            </a:lvl3pPr>
            <a:lvl4pPr marL="1028700" indent="0">
              <a:buNone/>
              <a:defRPr sz="1100"/>
            </a:lvl4pPr>
            <a:lvl5pPr marL="1371600" indent="0">
              <a:buNone/>
              <a:defRPr sz="1100"/>
            </a:lvl5pPr>
          </a:lstStyle>
          <a:p>
            <a:pPr lvl="0"/>
            <a:r>
              <a:rPr lang="en-US" dirty="0"/>
              <a:t>Meeting or Audience Date</a:t>
            </a:r>
          </a:p>
        </p:txBody>
      </p:sp>
      <p:cxnSp>
        <p:nvCxnSpPr>
          <p:cNvPr id="13" name="Brighter World Divider">
            <a:extLst>
              <a:ext uri="{C183D7F6-B498-43B3-948B-1728B52AA6E4}">
                <adec:decorative xmlns:adec="http://schemas.microsoft.com/office/drawing/2017/decorative" val="1"/>
              </a:ext>
            </a:extLst>
          </p:cNvPr>
          <p:cNvCxnSpPr>
            <a:cxnSpLocks/>
          </p:cNvCxnSpPr>
          <p:nvPr userDrawn="1"/>
        </p:nvCxnSpPr>
        <p:spPr>
          <a:xfrm>
            <a:off x="1" y="4661165"/>
            <a:ext cx="7710054" cy="0"/>
          </a:xfrm>
          <a:prstGeom prst="line">
            <a:avLst/>
          </a:prstGeom>
          <a:ln w="38100" cap="flat">
            <a:solidFill>
              <a:srgbClr val="7C0040"/>
            </a:solidFill>
          </a:ln>
          <a:effectLst/>
        </p:spPr>
        <p:style>
          <a:lnRef idx="2">
            <a:schemeClr val="accent1"/>
          </a:lnRef>
          <a:fillRef idx="0">
            <a:schemeClr val="accent1"/>
          </a:fillRef>
          <a:effectRef idx="1">
            <a:schemeClr val="accent1"/>
          </a:effectRef>
          <a:fontRef idx="minor">
            <a:schemeClr val="tx1"/>
          </a:fontRef>
        </p:style>
      </p:cxnSp>
      <p:pic>
        <p:nvPicPr>
          <p:cNvPr id="14" name="McMaster Logo" descr="McMaster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769" y="4484767"/>
            <a:ext cx="1019175" cy="561975"/>
          </a:xfrm>
          <a:prstGeom prst="rect">
            <a:avLst/>
          </a:prstGeom>
        </p:spPr>
      </p:pic>
      <p:pic>
        <p:nvPicPr>
          <p:cNvPr id="15" name="Brighter World Logo" descr="Brighter World Logo"/>
          <p:cNvPicPr>
            <a:picLocks noChangeAspect="1"/>
          </p:cNvPicPr>
          <p:nvPr userDrawn="1"/>
        </p:nvPicPr>
        <p:blipFill rotWithShape="1">
          <a:blip r:embed="rId3">
            <a:extLst>
              <a:ext uri="{28A0092B-C50C-407E-A947-70E740481C1C}">
                <a14:useLocalDpi xmlns:a14="http://schemas.microsoft.com/office/drawing/2010/main" val="0"/>
              </a:ext>
            </a:extLst>
          </a:blip>
          <a:srcRect t="1" r="39176" b="47"/>
          <a:stretch/>
        </p:blipFill>
        <p:spPr>
          <a:xfrm>
            <a:off x="200893" y="4834777"/>
            <a:ext cx="1136072" cy="136841"/>
          </a:xfrm>
          <a:prstGeom prst="rect">
            <a:avLst/>
          </a:prstGeom>
        </p:spPr>
      </p:pic>
      <p:sp>
        <p:nvSpPr>
          <p:cNvPr id="18" name="URL">
            <a:extLst>
              <a:ext uri="{FF2B5EF4-FFF2-40B4-BE49-F238E27FC236}">
                <a16:creationId xmlns:a16="http://schemas.microsoft.com/office/drawing/2014/main" id="{966BBFA2-FDBF-FA4A-9952-D71EB07DF1D7}"/>
              </a:ext>
            </a:extLst>
          </p:cNvPr>
          <p:cNvSpPr txBox="1"/>
          <p:nvPr userDrawn="1"/>
        </p:nvSpPr>
        <p:spPr>
          <a:xfrm>
            <a:off x="1277515" y="4774219"/>
            <a:ext cx="2504775" cy="242374"/>
          </a:xfrm>
          <a:prstGeom prst="rect">
            <a:avLst/>
          </a:prstGeom>
          <a:noFill/>
        </p:spPr>
        <p:txBody>
          <a:bodyPr wrap="square" rtlCol="0">
            <a:spAutoFit/>
          </a:bodyPr>
          <a:lstStyle/>
          <a:p>
            <a:r>
              <a:rPr lang="en-US" sz="975" spc="20" baseline="0" dirty="0">
                <a:latin typeface="Arial" panose="020B0604020202020204" pitchFamily="34" charset="0"/>
                <a:cs typeface="Arial" panose="020B0604020202020204" pitchFamily="34" charset="0"/>
              </a:rPr>
              <a:t>mcmaster.ca</a:t>
            </a:r>
          </a:p>
        </p:txBody>
      </p:sp>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itle Placeholder" descr="Slide title">
            <a:extLst>
              <a:ext uri="{FF2B5EF4-FFF2-40B4-BE49-F238E27FC236}">
                <a16:creationId xmlns:a16="http://schemas.microsoft.com/office/drawing/2014/main" id="{6BBD06D5-C1DC-E148-8EFB-74F86B116334}"/>
              </a:ext>
            </a:extLst>
          </p:cNvPr>
          <p:cNvSpPr>
            <a:spLocks noGrp="1"/>
          </p:cNvSpPr>
          <p:nvPr>
            <p:ph type="title"/>
          </p:nvPr>
        </p:nvSpPr>
        <p:spPr>
          <a:xfrm>
            <a:off x="200893" y="0"/>
            <a:ext cx="8781051" cy="491537"/>
          </a:xfrm>
        </p:spPr>
        <p:txBody>
          <a:bodyPr bIns="0" anchor="b" anchorCtr="0"/>
          <a:lstStyle>
            <a:lvl1pPr>
              <a:lnSpc>
                <a:spcPct val="150000"/>
              </a:lnSpc>
              <a:defRPr>
                <a:solidFill>
                  <a:schemeClr val="accent1"/>
                </a:solidFill>
              </a:defRPr>
            </a:lvl1pPr>
          </a:lstStyle>
          <a:p>
            <a:r>
              <a:rPr lang="en-US" dirty="0"/>
              <a:t>Click to edit Master title style</a:t>
            </a:r>
          </a:p>
        </p:txBody>
      </p:sp>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01613" y="494210"/>
            <a:ext cx="8780462" cy="564942"/>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dirty="0"/>
              <a:t>Click to add subtitle</a:t>
            </a:r>
          </a:p>
        </p:txBody>
      </p:sp>
      <p:sp>
        <p:nvSpPr>
          <p:cNvPr id="3" name="Content Placeholder" descr="Slide content"/>
          <p:cNvSpPr>
            <a:spLocks noGrp="1"/>
          </p:cNvSpPr>
          <p:nvPr>
            <p:ph idx="1" hasCustomPrompt="1"/>
          </p:nvPr>
        </p:nvSpPr>
        <p:spPr>
          <a:xfrm>
            <a:off x="200893" y="1066080"/>
            <a:ext cx="8781051" cy="3402011"/>
          </a:xfrm>
        </p:spPr>
        <p:txBody>
          <a:bodyPr lIns="108000"/>
          <a:lstStyle>
            <a:lvl1pPr>
              <a:lnSpc>
                <a:spcPct val="100000"/>
              </a:lnSpc>
              <a:spcBef>
                <a:spcPts val="0"/>
              </a:spcBef>
              <a:spcAft>
                <a:spcPts val="600"/>
              </a:spcAft>
              <a:defRPr/>
            </a:lvl1pPr>
            <a:lvl2pPr>
              <a:lnSpc>
                <a:spcPct val="100000"/>
              </a:lnSpc>
              <a:spcBef>
                <a:spcPts val="0"/>
              </a:spcBef>
              <a:spcAft>
                <a:spcPts val="600"/>
              </a:spcAft>
              <a:defRPr/>
            </a:lvl2pPr>
            <a:lvl3pPr>
              <a:lnSpc>
                <a:spcPct val="100000"/>
              </a:lnSpc>
              <a:spcBef>
                <a:spcPts val="0"/>
              </a:spcBef>
              <a:spcAft>
                <a:spcPts val="600"/>
              </a:spcAft>
              <a:defRPr/>
            </a:lvl3pPr>
            <a:lvl4pPr>
              <a:lnSpc>
                <a:spcPct val="100000"/>
              </a:lnSpc>
              <a:spcBef>
                <a:spcPts val="0"/>
              </a:spcBef>
              <a:spcAft>
                <a:spcPts val="600"/>
              </a:spcAft>
              <a:defRPr/>
            </a:lvl4pPr>
            <a:lvl5pPr>
              <a:lnSpc>
                <a:spcPct val="100000"/>
              </a:lnSpc>
              <a:spcBef>
                <a:spcPts val="0"/>
              </a:spcBef>
              <a:spcAft>
                <a:spcPts val="600"/>
              </a:spcAft>
              <a:defRPr/>
            </a:lvl5pPr>
          </a:lstStyle>
          <a:p>
            <a:pPr lvl="0"/>
            <a:r>
              <a:rPr lang="en-US" dirty="0"/>
              <a:t>Click to add text or select an icon below for picture, table, graph and more content options.</a:t>
            </a:r>
          </a:p>
        </p:txBody>
      </p:sp>
      <p:sp>
        <p:nvSpPr>
          <p:cNvPr id="19" name="Slide Number" descr="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8" name="Date">
            <a:extLst>
              <a:ext uri="{C183D7F6-B498-43B3-948B-1728B52AA6E4}">
                <adec:decorative xmlns:adec="http://schemas.microsoft.com/office/drawing/2017/decorative" val="1"/>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Placeholder">
            <a:extLst>
              <a:ext uri="{FF2B5EF4-FFF2-40B4-BE49-F238E27FC236}">
                <a16:creationId xmlns:a16="http://schemas.microsoft.com/office/drawing/2014/main" id="{6C77D3C7-0799-4147-8E2C-FF0B1E1717F6}"/>
              </a:ext>
            </a:extLst>
          </p:cNvPr>
          <p:cNvSpPr>
            <a:spLocks noGrp="1"/>
          </p:cNvSpPr>
          <p:nvPr>
            <p:ph type="title"/>
          </p:nvPr>
        </p:nvSpPr>
        <p:spPr>
          <a:xfrm>
            <a:off x="200893" y="0"/>
            <a:ext cx="8781051" cy="491537"/>
          </a:xfrm>
        </p:spPr>
        <p:txBody>
          <a:bodyPr bIns="0" anchor="b" anchorCtr="0"/>
          <a:lstStyle>
            <a:lvl1pPr>
              <a:lnSpc>
                <a:spcPct val="150000"/>
              </a:lnSpc>
              <a:defRPr>
                <a:solidFill>
                  <a:schemeClr val="accent1"/>
                </a:solidFill>
              </a:defRPr>
            </a:lvl1pPr>
          </a:lstStyle>
          <a:p>
            <a:r>
              <a:rPr lang="en-US" dirty="0"/>
              <a:t>Click to edit Master title style</a:t>
            </a:r>
          </a:p>
        </p:txBody>
      </p:sp>
      <p:sp>
        <p:nvSpPr>
          <p:cNvPr id="10" name="Subtitle Placeholder">
            <a:extLst>
              <a:ext uri="{FF2B5EF4-FFF2-40B4-BE49-F238E27FC236}">
                <a16:creationId xmlns:a16="http://schemas.microsoft.com/office/drawing/2014/main" id="{9F008ECF-AE56-1E42-879F-E7F7F65B5AA2}"/>
              </a:ext>
            </a:extLst>
          </p:cNvPr>
          <p:cNvSpPr>
            <a:spLocks noGrp="1"/>
          </p:cNvSpPr>
          <p:nvPr>
            <p:ph type="body" sz="quarter" idx="12" hasCustomPrompt="1"/>
          </p:nvPr>
        </p:nvSpPr>
        <p:spPr>
          <a:xfrm>
            <a:off x="201613" y="494209"/>
            <a:ext cx="8780462" cy="623309"/>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dirty="0"/>
              <a:t>Click to add subtitle</a:t>
            </a:r>
          </a:p>
        </p:txBody>
      </p:sp>
      <p:sp>
        <p:nvSpPr>
          <p:cNvPr id="3" name="Left Content Placeholder"/>
          <p:cNvSpPr>
            <a:spLocks noGrp="1"/>
          </p:cNvSpPr>
          <p:nvPr>
            <p:ph sz="half" idx="1" hasCustomPrompt="1"/>
          </p:nvPr>
        </p:nvSpPr>
        <p:spPr>
          <a:xfrm>
            <a:off x="457200" y="1200151"/>
            <a:ext cx="4038600" cy="3394472"/>
          </a:xfrm>
        </p:spPr>
        <p:txBody>
          <a:bodyPr>
            <a:normAutofit/>
          </a:bodyPr>
          <a:lstStyle>
            <a:lvl1pPr>
              <a:defRPr sz="1350"/>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dirty="0"/>
              <a:t>Click to add text or select an icon below for picture, table, graph and more content options.</a:t>
            </a:r>
          </a:p>
        </p:txBody>
      </p:sp>
      <p:sp>
        <p:nvSpPr>
          <p:cNvPr id="4" name="Right Content Placeholder"/>
          <p:cNvSpPr>
            <a:spLocks noGrp="1"/>
          </p:cNvSpPr>
          <p:nvPr>
            <p:ph sz="half" idx="2" hasCustomPrompt="1"/>
          </p:nvPr>
        </p:nvSpPr>
        <p:spPr>
          <a:xfrm>
            <a:off x="4648200" y="1200151"/>
            <a:ext cx="4038600" cy="3394472"/>
          </a:xfrm>
        </p:spPr>
        <p:txBody>
          <a:bodyPr>
            <a:normAutofit/>
          </a:bodyPr>
          <a:lstStyle>
            <a:lvl1pPr>
              <a:defRPr sz="1350"/>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dirty="0"/>
              <a:t>Click to add text or select an icon below for picture, table, graph and more content options.</a:t>
            </a:r>
          </a:p>
        </p:txBody>
      </p:sp>
      <p:sp>
        <p:nvSpPr>
          <p:cNvPr id="14" name="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3" name="Date"/>
          <p:cNvSpPr>
            <a:spLocks noGrp="1"/>
          </p:cNvSpPr>
          <p:nvPr>
            <p:ph type="dt" sz="half" idx="10"/>
          </p:nvPr>
        </p:nvSpPr>
        <p:spPr/>
        <p:txBody>
          <a:bodyPr/>
          <a:lstStyle/>
          <a:p>
            <a:fld id="{12CEF10F-437A-1E47-9122-F08C813F0AE8}" type="datetime4">
              <a:rPr lang="en-CA" smtClean="0"/>
              <a:pPr/>
              <a:t>July 13, 2023</a:t>
            </a:fld>
            <a:endParaRPr lang="en-US" dirty="0"/>
          </a:p>
        </p:txBody>
      </p:sp>
    </p:spTree>
    <p:extLst>
      <p:ext uri="{BB962C8B-B14F-4D97-AF65-F5344CB8AC3E}">
        <p14:creationId xmlns:p14="http://schemas.microsoft.com/office/powerpoint/2010/main" val="393501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laceholder">
            <a:extLst>
              <a:ext uri="{FF2B5EF4-FFF2-40B4-BE49-F238E27FC236}">
                <a16:creationId xmlns:a16="http://schemas.microsoft.com/office/drawing/2014/main" id="{9F834383-94D0-7E4C-BCAE-DAC829951A9A}"/>
              </a:ext>
            </a:extLst>
          </p:cNvPr>
          <p:cNvSpPr>
            <a:spLocks noGrp="1"/>
          </p:cNvSpPr>
          <p:nvPr>
            <p:ph type="title"/>
          </p:nvPr>
        </p:nvSpPr>
        <p:spPr>
          <a:xfrm>
            <a:off x="200893" y="0"/>
            <a:ext cx="8781051" cy="491537"/>
          </a:xfrm>
        </p:spPr>
        <p:txBody>
          <a:bodyPr bIns="0" anchor="b" anchorCtr="0"/>
          <a:lstStyle>
            <a:lvl1pPr>
              <a:lnSpc>
                <a:spcPct val="150000"/>
              </a:lnSpc>
              <a:defRPr>
                <a:solidFill>
                  <a:schemeClr val="accent1"/>
                </a:solidFill>
              </a:defRPr>
            </a:lvl1pPr>
          </a:lstStyle>
          <a:p>
            <a:r>
              <a:rPr lang="en-US" dirty="0"/>
              <a:t>Click to edit Master title style</a:t>
            </a:r>
          </a:p>
        </p:txBody>
      </p:sp>
      <p:sp>
        <p:nvSpPr>
          <p:cNvPr id="6" name="Subtitle Placeholder">
            <a:extLst>
              <a:ext uri="{FF2B5EF4-FFF2-40B4-BE49-F238E27FC236}">
                <a16:creationId xmlns:a16="http://schemas.microsoft.com/office/drawing/2014/main" id="{192EC7AF-6E96-4C4A-BA85-15411DB3BCF0}"/>
              </a:ext>
            </a:extLst>
          </p:cNvPr>
          <p:cNvSpPr>
            <a:spLocks noGrp="1"/>
          </p:cNvSpPr>
          <p:nvPr>
            <p:ph type="body" sz="quarter" idx="12" hasCustomPrompt="1"/>
          </p:nvPr>
        </p:nvSpPr>
        <p:spPr>
          <a:xfrm>
            <a:off x="201613" y="494209"/>
            <a:ext cx="8780462" cy="623309"/>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dirty="0"/>
              <a:t>Click to add subtitle</a:t>
            </a:r>
          </a:p>
        </p:txBody>
      </p:sp>
      <p:sp>
        <p:nvSpPr>
          <p:cNvPr id="12" name="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1" name="Date"/>
          <p:cNvSpPr>
            <a:spLocks noGrp="1"/>
          </p:cNvSpPr>
          <p:nvPr>
            <p:ph type="dt" sz="half" idx="10"/>
          </p:nvPr>
        </p:nvSpPr>
        <p:spPr/>
        <p:txBody>
          <a:bodyPr/>
          <a:lstStyle/>
          <a:p>
            <a:fld id="{12CEF10F-437A-1E47-9122-F08C813F0AE8}" type="datetime4">
              <a:rPr lang="en-CA" smtClean="0"/>
              <a:pPr/>
              <a:t>July 13, 2023</a:t>
            </a:fld>
            <a:endParaRPr lang="en-US" dirty="0"/>
          </a:p>
        </p:txBody>
      </p:sp>
    </p:spTree>
    <p:extLst>
      <p:ext uri="{BB962C8B-B14F-4D97-AF65-F5344CB8AC3E}">
        <p14:creationId xmlns:p14="http://schemas.microsoft.com/office/powerpoint/2010/main" val="106162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Background Circle">
            <a:extLst>
              <a:ext uri="{FF2B5EF4-FFF2-40B4-BE49-F238E27FC236}">
                <a16:creationId xmlns:a16="http://schemas.microsoft.com/office/drawing/2014/main" id="{43338589-10ED-9C42-B552-9C7DF681C668}"/>
              </a:ext>
              <a:ext uri="{C183D7F6-B498-43B3-948B-1728B52AA6E4}">
                <adec:decorative xmlns:adec="http://schemas.microsoft.com/office/drawing/2017/decorative" val="1"/>
              </a:ext>
            </a:extLst>
          </p:cNvPr>
          <p:cNvSpPr>
            <a:spLocks noChangeArrowheads="1"/>
          </p:cNvSpPr>
          <p:nvPr userDrawn="1"/>
        </p:nvSpPr>
        <p:spPr bwMode="auto">
          <a:xfrm>
            <a:off x="-434421" y="640556"/>
            <a:ext cx="3338513" cy="3338512"/>
          </a:xfrm>
          <a:prstGeom prst="ellipse">
            <a:avLst/>
          </a:prstGeom>
          <a:solidFill>
            <a:schemeClr val="accent1"/>
          </a:solidFill>
          <a:ln w="9525">
            <a:noFill/>
            <a:round/>
            <a:headEnd/>
            <a:tailEnd/>
          </a:ln>
        </p:spPr>
        <p:txBody>
          <a:bodyPr anchor="ctr"/>
          <a:lstStyle>
            <a:lvl1pPr>
              <a:spcBef>
                <a:spcPct val="20000"/>
              </a:spcBef>
              <a:buClr>
                <a:srgbClr val="7A003C"/>
              </a:buClr>
              <a:buSzPct val="120000"/>
              <a:buFont typeface="Wingdings" charset="2"/>
              <a:buChar char="§"/>
              <a:defRPr sz="2400">
                <a:solidFill>
                  <a:schemeClr val="tx1"/>
                </a:solidFill>
                <a:latin typeface="Arial" charset="0"/>
                <a:ea typeface="Osaka" charset="-128"/>
              </a:defRPr>
            </a:lvl1pPr>
            <a:lvl2pPr marL="742950" indent="-285750">
              <a:spcBef>
                <a:spcPct val="20000"/>
              </a:spcBef>
              <a:buClr>
                <a:srgbClr val="7A003C"/>
              </a:buClr>
              <a:buSzPct val="60000"/>
              <a:buFont typeface="Wingdings" charset="2"/>
              <a:buChar char="q"/>
              <a:defRPr sz="2000">
                <a:solidFill>
                  <a:schemeClr val="tx1"/>
                </a:solidFill>
                <a:latin typeface="Arial" charset="0"/>
                <a:ea typeface="Osaka" charset="-128"/>
              </a:defRPr>
            </a:lvl2pPr>
            <a:lvl3pPr marL="1143000" indent="-228600">
              <a:spcBef>
                <a:spcPct val="20000"/>
              </a:spcBef>
              <a:buChar char="•"/>
              <a:defRPr sz="2000">
                <a:solidFill>
                  <a:schemeClr val="tx1"/>
                </a:solidFill>
                <a:latin typeface="Arial" charset="0"/>
                <a:ea typeface="Osaka" charset="-128"/>
              </a:defRPr>
            </a:lvl3pPr>
            <a:lvl4pPr marL="1600200" indent="-228600">
              <a:spcBef>
                <a:spcPct val="20000"/>
              </a:spcBef>
              <a:buFont typeface="Wingdings" charset="2"/>
              <a:buChar char="§"/>
              <a:defRPr sz="2000">
                <a:solidFill>
                  <a:schemeClr val="tx1"/>
                </a:solidFill>
                <a:latin typeface="Arial" charset="0"/>
                <a:ea typeface="Osaka" charset="-128"/>
              </a:defRPr>
            </a:lvl4pPr>
            <a:lvl5pPr marL="2057400" indent="-228600">
              <a:spcBef>
                <a:spcPct val="20000"/>
              </a:spcBef>
              <a:buClr>
                <a:schemeClr val="bg2"/>
              </a:buClr>
              <a:buSzPct val="50000"/>
              <a:buFont typeface="Wingdings" charset="2"/>
              <a:buChar char="q"/>
              <a:defRPr sz="2000">
                <a:solidFill>
                  <a:schemeClr val="tx1"/>
                </a:solidFill>
                <a:latin typeface="Arial" charset="0"/>
                <a:ea typeface="Osaka" charset="-128"/>
              </a:defRPr>
            </a:lvl5pPr>
            <a:lvl6pPr marL="25146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6pPr>
            <a:lvl7pPr marL="29718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7pPr>
            <a:lvl8pPr marL="34290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8pPr>
            <a:lvl9pPr marL="38862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9pPr>
          </a:lstStyle>
          <a:p>
            <a:pPr algn="ctr">
              <a:spcBef>
                <a:spcPct val="0"/>
              </a:spcBef>
              <a:buClrTx/>
              <a:buSzTx/>
              <a:buFontTx/>
              <a:buNone/>
            </a:pPr>
            <a:endParaRPr lang="en-US" altLang="en-US" sz="2625" dirty="0">
              <a:solidFill>
                <a:schemeClr val="bg1"/>
              </a:solidFill>
              <a:ea typeface="ＭＳ Ｐゴシック" charset="-128"/>
            </a:endParaRPr>
          </a:p>
        </p:txBody>
      </p:sp>
      <p:sp>
        <p:nvSpPr>
          <p:cNvPr id="2" name="Title Placeholder"/>
          <p:cNvSpPr>
            <a:spLocks noGrp="1"/>
          </p:cNvSpPr>
          <p:nvPr>
            <p:ph type="title"/>
          </p:nvPr>
        </p:nvSpPr>
        <p:spPr>
          <a:xfrm>
            <a:off x="235527" y="1493260"/>
            <a:ext cx="2376054" cy="871538"/>
          </a:xfrm>
        </p:spPr>
        <p:txBody>
          <a:bodyPr anchor="b">
            <a:normAutofit/>
          </a:bodyPr>
          <a:lstStyle>
            <a:lvl1pPr algn="l">
              <a:lnSpc>
                <a:spcPct val="100000"/>
              </a:lnSpc>
              <a:defRPr sz="1800" b="0">
                <a:solidFill>
                  <a:schemeClr val="bg1"/>
                </a:solidFill>
              </a:defRPr>
            </a:lvl1pPr>
          </a:lstStyle>
          <a:p>
            <a:r>
              <a:rPr lang="en-US" dirty="0"/>
              <a:t>Click to edit Master title style</a:t>
            </a:r>
          </a:p>
        </p:txBody>
      </p:sp>
      <p:sp>
        <p:nvSpPr>
          <p:cNvPr id="4" name="Subtitle Placeholder"/>
          <p:cNvSpPr>
            <a:spLocks noGrp="1"/>
          </p:cNvSpPr>
          <p:nvPr>
            <p:ph type="body" sz="half" idx="2" hasCustomPrompt="1"/>
          </p:nvPr>
        </p:nvSpPr>
        <p:spPr>
          <a:xfrm>
            <a:off x="235527" y="2385580"/>
            <a:ext cx="2376054" cy="1064201"/>
          </a:xfrm>
        </p:spPr>
        <p:txBody>
          <a:bodyPr>
            <a:normAutofit/>
          </a:bodyPr>
          <a:lstStyle>
            <a:lvl1pPr marL="0" indent="0">
              <a:buNone/>
              <a:defRPr sz="14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add subtitle</a:t>
            </a:r>
          </a:p>
        </p:txBody>
      </p:sp>
      <p:sp>
        <p:nvSpPr>
          <p:cNvPr id="3" name="Content Placeholder"/>
          <p:cNvSpPr>
            <a:spLocks noGrp="1"/>
          </p:cNvSpPr>
          <p:nvPr>
            <p:ph idx="1" hasCustomPrompt="1"/>
          </p:nvPr>
        </p:nvSpPr>
        <p:spPr>
          <a:xfrm>
            <a:off x="3575050" y="512618"/>
            <a:ext cx="5111750" cy="3900055"/>
          </a:xfrm>
        </p:spPr>
        <p:txBody>
          <a:bodyPr>
            <a:normAutofit/>
          </a:bodyPr>
          <a:lstStyle>
            <a:lvl1pPr>
              <a:defRPr sz="1350"/>
            </a:lvl1pPr>
            <a:lvl2pPr>
              <a:defRPr sz="1350"/>
            </a:lvl2pPr>
            <a:lvl3pPr>
              <a:defRPr sz="1350"/>
            </a:lvl3pPr>
            <a:lvl4pPr>
              <a:defRPr sz="1350"/>
            </a:lvl4pPr>
            <a:lvl5pPr>
              <a:defRPr sz="1350"/>
            </a:lvl5pPr>
            <a:lvl6pPr>
              <a:defRPr sz="1500"/>
            </a:lvl6pPr>
            <a:lvl7pPr>
              <a:defRPr sz="1500"/>
            </a:lvl7pPr>
            <a:lvl8pPr>
              <a:defRPr sz="1500"/>
            </a:lvl8pPr>
            <a:lvl9pPr>
              <a:defRPr sz="1500"/>
            </a:lvl9pPr>
          </a:lstStyle>
          <a:p>
            <a:pPr lvl="0"/>
            <a:r>
              <a:rPr lang="en-US" dirty="0"/>
              <a:t>Click to add text or select an icon below for picture, table, graph and more content options.</a:t>
            </a:r>
          </a:p>
        </p:txBody>
      </p:sp>
      <p:sp>
        <p:nvSpPr>
          <p:cNvPr id="14" name="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3" name="Date"/>
          <p:cNvSpPr>
            <a:spLocks noGrp="1"/>
          </p:cNvSpPr>
          <p:nvPr>
            <p:ph type="dt" sz="half" idx="10"/>
          </p:nvPr>
        </p:nvSpPr>
        <p:spPr/>
        <p:txBody>
          <a:bodyPr/>
          <a:lstStyle/>
          <a:p>
            <a:fld id="{12CEF10F-437A-1E47-9122-F08C813F0AE8}" type="datetime4">
              <a:rPr lang="en-CA" smtClean="0"/>
              <a:pPr/>
              <a:t>July 13, 2023</a:t>
            </a:fld>
            <a:endParaRPr lang="en-US" dirty="0"/>
          </a:p>
        </p:txBody>
      </p:sp>
    </p:spTree>
    <p:extLst>
      <p:ext uri="{BB962C8B-B14F-4D97-AF65-F5344CB8AC3E}">
        <p14:creationId xmlns:p14="http://schemas.microsoft.com/office/powerpoint/2010/main" val="148363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2">
    <p:spTree>
      <p:nvGrpSpPr>
        <p:cNvPr id="1" name=""/>
        <p:cNvGrpSpPr/>
        <p:nvPr/>
      </p:nvGrpSpPr>
      <p:grpSpPr>
        <a:xfrm>
          <a:off x="0" y="0"/>
          <a:ext cx="0" cy="0"/>
          <a:chOff x="0" y="0"/>
          <a:chExt cx="0" cy="0"/>
        </a:xfrm>
      </p:grpSpPr>
      <p:sp>
        <p:nvSpPr>
          <p:cNvPr id="9" name="Title Placeholder">
            <a:extLst>
              <a:ext uri="{FF2B5EF4-FFF2-40B4-BE49-F238E27FC236}">
                <a16:creationId xmlns:a16="http://schemas.microsoft.com/office/drawing/2014/main" id="{8C456362-D07C-D447-9EE5-3045E4C2E1C5}"/>
              </a:ext>
            </a:extLst>
          </p:cNvPr>
          <p:cNvSpPr>
            <a:spLocks noGrp="1"/>
          </p:cNvSpPr>
          <p:nvPr>
            <p:ph type="title"/>
          </p:nvPr>
        </p:nvSpPr>
        <p:spPr>
          <a:xfrm>
            <a:off x="200893" y="0"/>
            <a:ext cx="8781051" cy="491537"/>
          </a:xfrm>
        </p:spPr>
        <p:txBody>
          <a:bodyPr bIns="0" anchor="b" anchorCtr="0"/>
          <a:lstStyle>
            <a:lvl1pPr>
              <a:lnSpc>
                <a:spcPct val="150000"/>
              </a:lnSpc>
              <a:defRPr>
                <a:solidFill>
                  <a:schemeClr val="accent1"/>
                </a:solidFill>
              </a:defRPr>
            </a:lvl1pPr>
          </a:lstStyle>
          <a:p>
            <a:r>
              <a:rPr lang="en-US" dirty="0"/>
              <a:t>Click to edit Master title style</a:t>
            </a:r>
          </a:p>
        </p:txBody>
      </p:sp>
      <p:sp>
        <p:nvSpPr>
          <p:cNvPr id="10" name="Subtitle Placeholder">
            <a:extLst>
              <a:ext uri="{FF2B5EF4-FFF2-40B4-BE49-F238E27FC236}">
                <a16:creationId xmlns:a16="http://schemas.microsoft.com/office/drawing/2014/main" id="{79399BB8-DA3F-7144-B2BF-15A07BE135E1}"/>
              </a:ext>
            </a:extLst>
          </p:cNvPr>
          <p:cNvSpPr>
            <a:spLocks noGrp="1"/>
          </p:cNvSpPr>
          <p:nvPr>
            <p:ph type="body" sz="quarter" idx="12" hasCustomPrompt="1"/>
          </p:nvPr>
        </p:nvSpPr>
        <p:spPr>
          <a:xfrm>
            <a:off x="201613" y="494209"/>
            <a:ext cx="8780462" cy="623309"/>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dirty="0"/>
              <a:t>Click to add subtitle</a:t>
            </a:r>
          </a:p>
        </p:txBody>
      </p:sp>
      <p:sp>
        <p:nvSpPr>
          <p:cNvPr id="8" name="Background Circle">
            <a:extLst>
              <a:ext uri="{FF2B5EF4-FFF2-40B4-BE49-F238E27FC236}">
                <a16:creationId xmlns:a16="http://schemas.microsoft.com/office/drawing/2014/main" id="{0CD4AF8B-071D-174E-AE9D-8CAB9C065E2E}"/>
              </a:ext>
              <a:ext uri="{C183D7F6-B498-43B3-948B-1728B52AA6E4}">
                <adec:decorative xmlns:adec="http://schemas.microsoft.com/office/drawing/2017/decorative" val="1"/>
              </a:ext>
            </a:extLst>
          </p:cNvPr>
          <p:cNvSpPr>
            <a:spLocks noChangeArrowheads="1"/>
          </p:cNvSpPr>
          <p:nvPr userDrawn="1"/>
        </p:nvSpPr>
        <p:spPr bwMode="auto">
          <a:xfrm>
            <a:off x="1209422" y="1291430"/>
            <a:ext cx="2237185" cy="2237184"/>
          </a:xfrm>
          <a:prstGeom prst="ellipse">
            <a:avLst/>
          </a:prstGeom>
          <a:solidFill>
            <a:schemeClr val="accent4"/>
          </a:solidFill>
          <a:ln w="9525">
            <a:noFill/>
            <a:round/>
            <a:headEnd/>
            <a:tailEnd/>
          </a:ln>
        </p:spPr>
        <p:txBody>
          <a:bodyPr anchor="ctr"/>
          <a:lstStyle>
            <a:lvl1pPr>
              <a:spcBef>
                <a:spcPct val="20000"/>
              </a:spcBef>
              <a:buClr>
                <a:srgbClr val="7A003C"/>
              </a:buClr>
              <a:buSzPct val="120000"/>
              <a:buFont typeface="Wingdings" charset="2"/>
              <a:buChar char="§"/>
              <a:defRPr sz="2400">
                <a:solidFill>
                  <a:schemeClr val="tx1"/>
                </a:solidFill>
                <a:latin typeface="Arial" charset="0"/>
                <a:ea typeface="Osaka" charset="-128"/>
              </a:defRPr>
            </a:lvl1pPr>
            <a:lvl2pPr marL="742950" indent="-285750">
              <a:spcBef>
                <a:spcPct val="20000"/>
              </a:spcBef>
              <a:buClr>
                <a:srgbClr val="7A003C"/>
              </a:buClr>
              <a:buSzPct val="60000"/>
              <a:buFont typeface="Wingdings" charset="2"/>
              <a:buChar char="q"/>
              <a:defRPr sz="2000">
                <a:solidFill>
                  <a:schemeClr val="tx1"/>
                </a:solidFill>
                <a:latin typeface="Arial" charset="0"/>
                <a:ea typeface="Osaka" charset="-128"/>
              </a:defRPr>
            </a:lvl2pPr>
            <a:lvl3pPr marL="1143000" indent="-228600">
              <a:spcBef>
                <a:spcPct val="20000"/>
              </a:spcBef>
              <a:buChar char="•"/>
              <a:defRPr sz="2000">
                <a:solidFill>
                  <a:schemeClr val="tx1"/>
                </a:solidFill>
                <a:latin typeface="Arial" charset="0"/>
                <a:ea typeface="Osaka" charset="-128"/>
              </a:defRPr>
            </a:lvl3pPr>
            <a:lvl4pPr marL="1600200" indent="-228600">
              <a:spcBef>
                <a:spcPct val="20000"/>
              </a:spcBef>
              <a:buFont typeface="Wingdings" charset="2"/>
              <a:buChar char="§"/>
              <a:defRPr sz="2000">
                <a:solidFill>
                  <a:schemeClr val="tx1"/>
                </a:solidFill>
                <a:latin typeface="Arial" charset="0"/>
                <a:ea typeface="Osaka" charset="-128"/>
              </a:defRPr>
            </a:lvl4pPr>
            <a:lvl5pPr marL="2057400" indent="-228600">
              <a:spcBef>
                <a:spcPct val="20000"/>
              </a:spcBef>
              <a:buClr>
                <a:schemeClr val="bg2"/>
              </a:buClr>
              <a:buSzPct val="50000"/>
              <a:buFont typeface="Wingdings" charset="2"/>
              <a:buChar char="q"/>
              <a:defRPr sz="2000">
                <a:solidFill>
                  <a:schemeClr val="tx1"/>
                </a:solidFill>
                <a:latin typeface="Arial" charset="0"/>
                <a:ea typeface="Osaka" charset="-128"/>
              </a:defRPr>
            </a:lvl5pPr>
            <a:lvl6pPr marL="25146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6pPr>
            <a:lvl7pPr marL="29718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7pPr>
            <a:lvl8pPr marL="34290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8pPr>
            <a:lvl9pPr marL="38862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9pPr>
          </a:lstStyle>
          <a:p>
            <a:pPr algn="ctr">
              <a:spcBef>
                <a:spcPct val="0"/>
              </a:spcBef>
              <a:buClrTx/>
              <a:buSzTx/>
              <a:buFontTx/>
              <a:buNone/>
            </a:pPr>
            <a:endParaRPr lang="en-US" altLang="en-US" sz="2625" dirty="0">
              <a:solidFill>
                <a:schemeClr val="bg1"/>
              </a:solidFill>
              <a:ea typeface="ＭＳ Ｐゴシック" charset="-128"/>
            </a:endParaRPr>
          </a:p>
        </p:txBody>
      </p:sp>
      <p:sp>
        <p:nvSpPr>
          <p:cNvPr id="16" name="Subject Placeholder">
            <a:extLst>
              <a:ext uri="{FF2B5EF4-FFF2-40B4-BE49-F238E27FC236}">
                <a16:creationId xmlns:a16="http://schemas.microsoft.com/office/drawing/2014/main" id="{C0612D96-9BC3-9442-BA58-3850F396C358}"/>
              </a:ext>
            </a:extLst>
          </p:cNvPr>
          <p:cNvSpPr>
            <a:spLocks noGrp="1"/>
          </p:cNvSpPr>
          <p:nvPr>
            <p:ph type="body" sz="quarter" idx="13" hasCustomPrompt="1"/>
          </p:nvPr>
        </p:nvSpPr>
        <p:spPr>
          <a:xfrm>
            <a:off x="1209278" y="1290638"/>
            <a:ext cx="2237185" cy="2238375"/>
          </a:xfrm>
        </p:spPr>
        <p:txBody>
          <a:bodyPr anchor="ctr" anchorCtr="0">
            <a:normAutofit/>
          </a:bodyPr>
          <a:lstStyle>
            <a:lvl1pPr marL="0" indent="0" algn="ctr">
              <a:lnSpc>
                <a:spcPct val="100000"/>
              </a:lnSpc>
              <a:buNone/>
              <a:defRPr sz="2600"/>
            </a:lvl1pPr>
          </a:lstStyle>
          <a:p>
            <a:pPr lvl="0"/>
            <a:r>
              <a:rPr lang="en-US" dirty="0"/>
              <a:t>Subject Headline</a:t>
            </a:r>
          </a:p>
        </p:txBody>
      </p:sp>
      <p:sp>
        <p:nvSpPr>
          <p:cNvPr id="3" name="Content Placeholder"/>
          <p:cNvSpPr>
            <a:spLocks noGrp="1"/>
          </p:cNvSpPr>
          <p:nvPr>
            <p:ph idx="1" hasCustomPrompt="1"/>
          </p:nvPr>
        </p:nvSpPr>
        <p:spPr>
          <a:xfrm>
            <a:off x="3665105" y="754776"/>
            <a:ext cx="5111750" cy="3379131"/>
          </a:xfrm>
        </p:spPr>
        <p:txBody>
          <a:bodyPr anchor="ctr" anchorCtr="0">
            <a:normAutofit/>
          </a:bodyPr>
          <a:lstStyle>
            <a:lvl1pPr>
              <a:defRPr sz="1350"/>
            </a:lvl1pPr>
            <a:lvl2pPr>
              <a:defRPr sz="1350"/>
            </a:lvl2pPr>
            <a:lvl3pPr>
              <a:defRPr sz="1350"/>
            </a:lvl3pPr>
            <a:lvl4pPr>
              <a:defRPr sz="1350"/>
            </a:lvl4pPr>
            <a:lvl5pPr>
              <a:defRPr sz="1350"/>
            </a:lvl5pPr>
            <a:lvl6pPr>
              <a:defRPr sz="1500"/>
            </a:lvl6pPr>
            <a:lvl7pPr>
              <a:defRPr sz="1500"/>
            </a:lvl7pPr>
            <a:lvl8pPr>
              <a:defRPr sz="1500"/>
            </a:lvl8pPr>
            <a:lvl9pPr>
              <a:defRPr sz="1500"/>
            </a:lvl9pPr>
          </a:lstStyle>
          <a:p>
            <a:pPr lvl="0"/>
            <a:r>
              <a:rPr lang="en-US" dirty="0"/>
              <a:t>Click to add text or</a:t>
            </a:r>
            <a:br>
              <a:rPr lang="en-US" dirty="0"/>
            </a:br>
            <a:r>
              <a:rPr lang="en-US" dirty="0"/>
              <a:t>select a content icon</a:t>
            </a:r>
          </a:p>
        </p:txBody>
      </p:sp>
      <p:sp>
        <p:nvSpPr>
          <p:cNvPr id="14" name="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3" name="Date"/>
          <p:cNvSpPr>
            <a:spLocks noGrp="1"/>
          </p:cNvSpPr>
          <p:nvPr>
            <p:ph type="dt" sz="half" idx="10"/>
          </p:nvPr>
        </p:nvSpPr>
        <p:spPr/>
        <p:txBody>
          <a:bodyPr/>
          <a:lstStyle/>
          <a:p>
            <a:fld id="{12CEF10F-437A-1E47-9122-F08C813F0AE8}" type="datetime4">
              <a:rPr lang="en-CA" smtClean="0"/>
              <a:pPr/>
              <a:t>July 13, 2023</a:t>
            </a:fld>
            <a:endParaRPr lang="en-US" dirty="0"/>
          </a:p>
        </p:txBody>
      </p:sp>
    </p:spTree>
    <p:extLst>
      <p:ext uri="{BB962C8B-B14F-4D97-AF65-F5344CB8AC3E}">
        <p14:creationId xmlns:p14="http://schemas.microsoft.com/office/powerpoint/2010/main" val="2778290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ate">
            <a:extLst>
              <a:ext uri="{C183D7F6-B498-43B3-948B-1728B52AA6E4}">
                <adec:decorative xmlns:adec="http://schemas.microsoft.com/office/drawing/2017/decorative" val="1"/>
              </a:ext>
            </a:extLst>
          </p:cNvPr>
          <p:cNvSpPr>
            <a:spLocks noGrp="1"/>
          </p:cNvSpPr>
          <p:nvPr>
            <p:ph type="dt" sz="half" idx="2"/>
          </p:nvPr>
        </p:nvSpPr>
        <p:spPr>
          <a:xfrm>
            <a:off x="5250458" y="4759889"/>
            <a:ext cx="1958715" cy="273844"/>
          </a:xfrm>
          <a:prstGeom prst="rect">
            <a:avLst/>
          </a:prstGeom>
        </p:spPr>
        <p:txBody>
          <a:bodyPr vert="horz" lIns="91440" tIns="45720" rIns="91440" bIns="45720" rtlCol="0" anchor="ctr" anchorCtr="0"/>
          <a:lstStyle>
            <a:lvl1pPr algn="r">
              <a:defRPr sz="900">
                <a:solidFill>
                  <a:schemeClr val="tx1"/>
                </a:solidFill>
                <a:latin typeface="Arial" charset="0"/>
                <a:ea typeface="Arial" charset="0"/>
                <a:cs typeface="Arial" charset="0"/>
              </a:defRPr>
            </a:lvl1pPr>
          </a:lstStyle>
          <a:p>
            <a:fld id="{12CEF10F-437A-1E47-9122-F08C813F0AE8}" type="datetime4">
              <a:rPr lang="en-CA" smtClean="0"/>
              <a:pPr/>
              <a:t>July 13, 2023</a:t>
            </a:fld>
            <a:endParaRPr lang="en-US" dirty="0"/>
          </a:p>
        </p:txBody>
      </p:sp>
      <p:sp>
        <p:nvSpPr>
          <p:cNvPr id="20" name="Divider Line">
            <a:extLst>
              <a:ext uri="{C183D7F6-B498-43B3-948B-1728B52AA6E4}">
                <adec:decorative xmlns:adec="http://schemas.microsoft.com/office/drawing/2017/decorative" val="1"/>
              </a:ext>
            </a:extLst>
          </p:cNvPr>
          <p:cNvSpPr txBox="1">
            <a:spLocks/>
          </p:cNvSpPr>
          <p:nvPr userDrawn="1"/>
        </p:nvSpPr>
        <p:spPr>
          <a:xfrm>
            <a:off x="7242057" y="4759889"/>
            <a:ext cx="224451" cy="273844"/>
          </a:xfrm>
          <a:prstGeom prst="rect">
            <a:avLst/>
          </a:prstGeom>
        </p:spPr>
        <p:txBody>
          <a:bodyPr vert="horz" lIns="68580" tIns="34290" rIns="68580" bIns="34290" rtlCol="0" anchor="ctr" anchorCtr="0"/>
          <a:lstStyle>
            <a:defPPr>
              <a:defRPr lang="en-US"/>
            </a:defPPr>
            <a:lvl1pPr marL="0" algn="r" defTabSz="457200" rtl="0" eaLnBrk="1" latinLnBrk="0" hangingPunct="1">
              <a:defRPr sz="1200" kern="1200">
                <a:solidFill>
                  <a:srgbClr val="929292"/>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900" dirty="0">
                <a:solidFill>
                  <a:schemeClr val="tx1"/>
                </a:solidFill>
              </a:rPr>
              <a:t>|</a:t>
            </a:r>
            <a:endParaRPr lang="en-US" sz="900" dirty="0">
              <a:solidFill>
                <a:schemeClr val="tx1"/>
              </a:solidFill>
            </a:endParaRPr>
          </a:p>
        </p:txBody>
      </p:sp>
      <p:sp>
        <p:nvSpPr>
          <p:cNvPr id="15" name="Slide Number" descr="Page Number"/>
          <p:cNvSpPr>
            <a:spLocks noGrp="1"/>
          </p:cNvSpPr>
          <p:nvPr>
            <p:ph type="sldNum" sz="quarter" idx="4"/>
          </p:nvPr>
        </p:nvSpPr>
        <p:spPr>
          <a:xfrm>
            <a:off x="7230530" y="4759888"/>
            <a:ext cx="479525" cy="273844"/>
          </a:xfrm>
          <a:prstGeom prst="rect">
            <a:avLst/>
          </a:prstGeom>
        </p:spPr>
        <p:txBody>
          <a:bodyPr tIns="46800" rIns="0" anchor="ctr" anchorCtr="0"/>
          <a:lstStyle>
            <a:lvl1pPr algn="r">
              <a:defRPr sz="900">
                <a:solidFill>
                  <a:schemeClr val="tx1"/>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2" name="McMaster University Logo" descr="McMaster University Logo">
            <a:extLst>
              <a:ext uri="{FF2B5EF4-FFF2-40B4-BE49-F238E27FC236}">
                <a16:creationId xmlns:a16="http://schemas.microsoft.com/office/drawing/2014/main" id="{25F451A7-DF44-C948-A3AA-6CB9F92DA20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962769" y="4484767"/>
            <a:ext cx="1019175" cy="561975"/>
          </a:xfrm>
          <a:prstGeom prst="rect">
            <a:avLst/>
          </a:prstGeom>
        </p:spPr>
      </p:pic>
      <p:sp>
        <p:nvSpPr>
          <p:cNvPr id="14" name="URL">
            <a:extLst>
              <a:ext uri="{FF2B5EF4-FFF2-40B4-BE49-F238E27FC236}">
                <a16:creationId xmlns:a16="http://schemas.microsoft.com/office/drawing/2014/main" id="{0C654FC7-9C31-074E-AD8E-D6FD365BF2A7}"/>
              </a:ext>
            </a:extLst>
          </p:cNvPr>
          <p:cNvSpPr txBox="1"/>
          <p:nvPr userDrawn="1"/>
        </p:nvSpPr>
        <p:spPr>
          <a:xfrm>
            <a:off x="1277515" y="4774219"/>
            <a:ext cx="2504775" cy="242374"/>
          </a:xfrm>
          <a:prstGeom prst="rect">
            <a:avLst/>
          </a:prstGeom>
          <a:noFill/>
        </p:spPr>
        <p:txBody>
          <a:bodyPr wrap="square" rtlCol="0">
            <a:spAutoFit/>
          </a:bodyPr>
          <a:lstStyle/>
          <a:p>
            <a:r>
              <a:rPr lang="en-US" sz="975" spc="20" baseline="0" dirty="0">
                <a:latin typeface="Arial" panose="020B0604020202020204" pitchFamily="34" charset="0"/>
                <a:cs typeface="Arial" panose="020B0604020202020204" pitchFamily="34" charset="0"/>
              </a:rPr>
              <a:t>mcmaster.ca</a:t>
            </a:r>
          </a:p>
        </p:txBody>
      </p:sp>
      <p:pic>
        <p:nvPicPr>
          <p:cNvPr id="13" name="Brighter World Logo" descr="Brighter World Logo">
            <a:extLst>
              <a:ext uri="{FF2B5EF4-FFF2-40B4-BE49-F238E27FC236}">
                <a16:creationId xmlns:a16="http://schemas.microsoft.com/office/drawing/2014/main" id="{29B74334-1B70-354B-A315-9B4AC67D2CB0}"/>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t="1" r="39176" b="47"/>
          <a:stretch/>
        </p:blipFill>
        <p:spPr>
          <a:xfrm>
            <a:off x="200893" y="4834777"/>
            <a:ext cx="1136072" cy="136841"/>
          </a:xfrm>
          <a:prstGeom prst="rect">
            <a:avLst/>
          </a:prstGeom>
        </p:spPr>
      </p:pic>
      <p:cxnSp>
        <p:nvCxnSpPr>
          <p:cNvPr id="11" name="Brighter World Line">
            <a:extLst>
              <a:ext uri="{FF2B5EF4-FFF2-40B4-BE49-F238E27FC236}">
                <a16:creationId xmlns:a16="http://schemas.microsoft.com/office/drawing/2014/main" id="{99DC7CF7-5982-6749-B770-08C5172A398F}"/>
              </a:ext>
              <a:ext uri="{C183D7F6-B498-43B3-948B-1728B52AA6E4}">
                <adec:decorative xmlns:adec="http://schemas.microsoft.com/office/drawing/2017/decorative" val="1"/>
              </a:ext>
            </a:extLst>
          </p:cNvPr>
          <p:cNvCxnSpPr>
            <a:cxnSpLocks/>
          </p:cNvCxnSpPr>
          <p:nvPr userDrawn="1"/>
        </p:nvCxnSpPr>
        <p:spPr>
          <a:xfrm>
            <a:off x="1" y="4661165"/>
            <a:ext cx="7710054" cy="0"/>
          </a:xfrm>
          <a:prstGeom prst="line">
            <a:avLst/>
          </a:prstGeom>
          <a:ln w="38100" cap="flat">
            <a:solidFill>
              <a:srgbClr val="7C0040"/>
            </a:solidFill>
          </a:ln>
          <a:effectLst/>
        </p:spPr>
        <p:style>
          <a:lnRef idx="2">
            <a:schemeClr val="accent1"/>
          </a:lnRef>
          <a:fillRef idx="0">
            <a:schemeClr val="accent1"/>
          </a:fillRef>
          <a:effectRef idx="1">
            <a:schemeClr val="accent1"/>
          </a:effectRef>
          <a:fontRef idx="minor">
            <a:schemeClr val="tx1"/>
          </a:fontRef>
        </p:style>
      </p:cxnSp>
      <p:sp>
        <p:nvSpPr>
          <p:cNvPr id="2" name="Title Placeholder" descr="Master Title"/>
          <p:cNvSpPr>
            <a:spLocks noGrp="1"/>
          </p:cNvSpPr>
          <p:nvPr>
            <p:ph type="title"/>
          </p:nvPr>
        </p:nvSpPr>
        <p:spPr>
          <a:xfrm>
            <a:off x="200893" y="0"/>
            <a:ext cx="8781051" cy="754776"/>
          </a:xfrm>
          <a:prstGeom prst="rect">
            <a:avLst/>
          </a:prstGeom>
        </p:spPr>
        <p:txBody>
          <a:bodyPr vert="horz" lIns="91440" tIns="45720" rIns="91440" bIns="45720" rtlCol="0" anchor="ctr">
            <a:normAutofit/>
          </a:bodyPr>
          <a:lstStyle/>
          <a:p>
            <a:r>
              <a:rPr lang="en-US" dirty="0"/>
              <a:t>Click to edit Master title style</a:t>
            </a:r>
          </a:p>
        </p:txBody>
      </p:sp>
      <p:sp>
        <p:nvSpPr>
          <p:cNvPr id="3" name="Content Placeholder" descr="Slide Content"/>
          <p:cNvSpPr>
            <a:spLocks noGrp="1"/>
          </p:cNvSpPr>
          <p:nvPr>
            <p:ph type="body" idx="1"/>
          </p:nvPr>
        </p:nvSpPr>
        <p:spPr>
          <a:xfrm>
            <a:off x="200893" y="853499"/>
            <a:ext cx="8781051" cy="374112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64" r:id="rId6"/>
  </p:sldLayoutIdLst>
  <p:hf hdr="0" ftr="0"/>
  <p:txStyles>
    <p:titleStyle>
      <a:lvl1pPr algn="l" defTabSz="342900" rtl="0" eaLnBrk="1" latinLnBrk="0" hangingPunct="1">
        <a:lnSpc>
          <a:spcPct val="150000"/>
        </a:lnSpc>
        <a:spcBef>
          <a:spcPct val="0"/>
        </a:spcBef>
        <a:buNone/>
        <a:defRPr sz="1800" b="0" i="0" kern="1200">
          <a:solidFill>
            <a:schemeClr val="accent1"/>
          </a:solidFill>
          <a:latin typeface="Arial" charset="0"/>
          <a:ea typeface="+mj-ea"/>
          <a:cs typeface="+mj-cs"/>
        </a:defRPr>
      </a:lvl1pPr>
    </p:titleStyle>
    <p:bodyStyle>
      <a:lvl1pPr marL="257175" indent="-257175" algn="l" defTabSz="342900" rtl="0" eaLnBrk="1" latinLnBrk="0" hangingPunct="1">
        <a:lnSpc>
          <a:spcPct val="112000"/>
        </a:lnSpc>
        <a:spcBef>
          <a:spcPts val="0"/>
        </a:spcBef>
        <a:spcAft>
          <a:spcPts val="600"/>
        </a:spcAft>
        <a:buClr>
          <a:srgbClr val="7C0040"/>
        </a:buClr>
        <a:buFont typeface="Arial"/>
        <a:buChar char="•"/>
        <a:defRPr sz="1350" b="0" i="0" kern="1200">
          <a:solidFill>
            <a:schemeClr val="tx1"/>
          </a:solidFill>
          <a:latin typeface="Arial" charset="0"/>
          <a:ea typeface="+mn-ea"/>
          <a:cs typeface="+mn-cs"/>
        </a:defRPr>
      </a:lvl1pPr>
      <a:lvl2pPr marL="485213" indent="-214313" algn="l"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Char char="o"/>
        <a:defRPr sz="1350" b="0" i="0" kern="1200">
          <a:solidFill>
            <a:schemeClr val="tx1"/>
          </a:solidFill>
          <a:latin typeface="Arial" charset="0"/>
          <a:ea typeface="+mn-ea"/>
          <a:cs typeface="+mn-cs"/>
        </a:defRPr>
      </a:lvl2pPr>
      <a:lvl3pPr marL="677250" indent="-171450" algn="l" defTabSz="342900" rtl="0" eaLnBrk="1" latinLnBrk="0" hangingPunct="1">
        <a:lnSpc>
          <a:spcPct val="112000"/>
        </a:lnSpc>
        <a:spcBef>
          <a:spcPts val="0"/>
        </a:spcBef>
        <a:spcAft>
          <a:spcPts val="600"/>
        </a:spcAft>
        <a:buClr>
          <a:schemeClr val="tx1">
            <a:lumMod val="60000"/>
            <a:lumOff val="40000"/>
          </a:schemeClr>
        </a:buClr>
        <a:buFont typeface="Arial"/>
        <a:buChar char="•"/>
        <a:defRPr sz="1350" b="0" i="0" kern="1200">
          <a:solidFill>
            <a:schemeClr val="tx1"/>
          </a:solidFill>
          <a:latin typeface="Arial" charset="0"/>
          <a:ea typeface="+mn-ea"/>
          <a:cs typeface="+mn-cs"/>
        </a:defRPr>
      </a:lvl3pPr>
      <a:lvl4pPr marL="876150" indent="-171450" algn="l"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Char char="o"/>
        <a:defRPr sz="1350" b="0" i="0" kern="1200">
          <a:solidFill>
            <a:schemeClr val="tx1"/>
          </a:solidFill>
          <a:latin typeface="Arial" charset="0"/>
          <a:ea typeface="+mn-ea"/>
          <a:cs typeface="+mn-cs"/>
        </a:defRPr>
      </a:lvl4pPr>
      <a:lvl5pPr marL="1075050" indent="-171450" algn="l"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Char char="•"/>
        <a:defRPr sz="1350" b="0" i="0" kern="1200">
          <a:solidFill>
            <a:schemeClr val="tx1"/>
          </a:solidFill>
          <a:latin typeface="Arial"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vanier.gc.ca/en/nomination_process-processus_de_mise_en_candidature.html"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www.chairs-chaires.gc.ca/program-programme/equity-equite/bias/module-eng.aspx?pedisable=false"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http://www.vanier.gc.ca/en/selection_committee_guide-comite_selection_lignes.html#b0" TargetMode="External"/><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3" Type="http://schemas.openxmlformats.org/officeDocument/2006/relationships/hyperlink" Target="http://www.vanier.gc.ca/en/selection_committee_guide-comite_selection_lignes.html#b03" TargetMode="External"/><Relationship Id="rId2" Type="http://schemas.openxmlformats.org/officeDocument/2006/relationships/notesSlide" Target="../notesSlides/notesSlide47.xml"/><Relationship Id="rId1" Type="http://schemas.openxmlformats.org/officeDocument/2006/relationships/slideLayout" Target="../slideLayouts/slideLayout5.xml"/><Relationship Id="rId4" Type="http://schemas.openxmlformats.org/officeDocument/2006/relationships/hyperlink" Target="http://www.vanier.gc.ca/en/nomination_process-processus_de_mise_en_candidature.html#des1"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www.vanier.gc.ca/en/selection_committee_guide-comite_selection_lignes.html#b03" TargetMode="External"/><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hyperlink" Target="mailto:graduatescholarships@mcmaster.ca" TargetMode="External"/><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Placeholder">
            <a:extLst>
              <a:ext uri="{FF2B5EF4-FFF2-40B4-BE49-F238E27FC236}">
                <a16:creationId xmlns:a16="http://schemas.microsoft.com/office/drawing/2014/main" id="{40A6380A-F0A0-D041-A01E-B58CAE535178}"/>
              </a:ext>
            </a:extLst>
          </p:cNvPr>
          <p:cNvSpPr>
            <a:spLocks noGrp="1"/>
          </p:cNvSpPr>
          <p:nvPr>
            <p:ph type="subTitle" idx="1"/>
          </p:nvPr>
        </p:nvSpPr>
        <p:spPr>
          <a:xfrm>
            <a:off x="3416060" y="2648993"/>
            <a:ext cx="4934310" cy="479797"/>
          </a:xfrm>
        </p:spPr>
        <p:txBody>
          <a:bodyPr>
            <a:normAutofit/>
          </a:bodyPr>
          <a:lstStyle/>
          <a:p>
            <a:r>
              <a:rPr lang="en-US" sz="2400" dirty="0">
                <a:solidFill>
                  <a:schemeClr val="tx1">
                    <a:lumMod val="75000"/>
                  </a:schemeClr>
                </a:solidFill>
              </a:rPr>
              <a:t>Information Session</a:t>
            </a:r>
          </a:p>
        </p:txBody>
      </p:sp>
      <p:sp>
        <p:nvSpPr>
          <p:cNvPr id="2" name="Title Placeholder">
            <a:extLst>
              <a:ext uri="{FF2B5EF4-FFF2-40B4-BE49-F238E27FC236}">
                <a16:creationId xmlns:a16="http://schemas.microsoft.com/office/drawing/2014/main" id="{25B0D6FE-8DA1-F341-A125-C435290DB0CF}"/>
              </a:ext>
            </a:extLst>
          </p:cNvPr>
          <p:cNvSpPr>
            <a:spLocks noGrp="1"/>
          </p:cNvSpPr>
          <p:nvPr>
            <p:ph type="ctrTitle"/>
          </p:nvPr>
        </p:nvSpPr>
        <p:spPr>
          <a:xfrm>
            <a:off x="3416059" y="694063"/>
            <a:ext cx="5175850" cy="1954930"/>
          </a:xfrm>
        </p:spPr>
        <p:txBody>
          <a:bodyPr>
            <a:normAutofit/>
          </a:bodyPr>
          <a:lstStyle/>
          <a:p>
            <a:pPr>
              <a:lnSpc>
                <a:spcPct val="150000"/>
              </a:lnSpc>
            </a:pPr>
            <a:r>
              <a:rPr lang="en-US" sz="2800" b="1" dirty="0">
                <a:solidFill>
                  <a:schemeClr val="tx1">
                    <a:lumMod val="75000"/>
                  </a:schemeClr>
                </a:solidFill>
              </a:rPr>
              <a:t>Vanier Doctoral – Canada Graduate Scholarships</a:t>
            </a:r>
          </a:p>
        </p:txBody>
      </p:sp>
      <p:pic>
        <p:nvPicPr>
          <p:cNvPr id="10" name="Picture 9">
            <a:extLst>
              <a:ext uri="{FF2B5EF4-FFF2-40B4-BE49-F238E27FC236}">
                <a16:creationId xmlns:a16="http://schemas.microsoft.com/office/drawing/2014/main" id="{95A1FC08-E982-144C-98DA-D9ADCF8DF8F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93064" y="551336"/>
            <a:ext cx="2622430" cy="2804543"/>
          </a:xfrm>
          <a:prstGeom prst="rect">
            <a:avLst/>
          </a:prstGeom>
        </p:spPr>
      </p:pic>
      <p:sp>
        <p:nvSpPr>
          <p:cNvPr id="4" name="TextBox 3">
            <a:extLst>
              <a:ext uri="{FF2B5EF4-FFF2-40B4-BE49-F238E27FC236}">
                <a16:creationId xmlns:a16="http://schemas.microsoft.com/office/drawing/2014/main" id="{05AA91D8-3527-4655-8B83-CEF4FB906067}"/>
              </a:ext>
            </a:extLst>
          </p:cNvPr>
          <p:cNvSpPr txBox="1"/>
          <p:nvPr/>
        </p:nvSpPr>
        <p:spPr>
          <a:xfrm>
            <a:off x="3416059" y="3260993"/>
            <a:ext cx="3811836" cy="369332"/>
          </a:xfrm>
          <a:prstGeom prst="rect">
            <a:avLst/>
          </a:prstGeom>
          <a:noFill/>
        </p:spPr>
        <p:txBody>
          <a:bodyPr wrap="square" rtlCol="0">
            <a:spAutoFit/>
          </a:bodyPr>
          <a:lstStyle/>
          <a:p>
            <a:r>
              <a:rPr lang="en-CA" dirty="0"/>
              <a:t>July 13, 2023</a:t>
            </a:r>
          </a:p>
        </p:txBody>
      </p:sp>
    </p:spTree>
    <p:extLst>
      <p:ext uri="{BB962C8B-B14F-4D97-AF65-F5344CB8AC3E}">
        <p14:creationId xmlns:p14="http://schemas.microsoft.com/office/powerpoint/2010/main" val="3661685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17024"/>
            <a:ext cx="2549383" cy="972374"/>
          </a:xfrm>
        </p:spPr>
        <p:txBody>
          <a:bodyPr>
            <a:noAutofit/>
          </a:bodyPr>
          <a:lstStyle/>
          <a:p>
            <a:pPr algn="ctr"/>
            <a:r>
              <a:rPr lang="en-US" sz="2800" b="1" dirty="0"/>
              <a:t>Eligibility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7" y="440675"/>
            <a:ext cx="5741577" cy="4082333"/>
          </a:xfrm>
        </p:spPr>
        <p:txBody>
          <a:bodyPr>
            <a:normAutofit/>
          </a:bodyPr>
          <a:lstStyle/>
          <a:p>
            <a:pPr marL="285750" indent="-285750" algn="l">
              <a:lnSpc>
                <a:spcPct val="100000"/>
              </a:lnSpc>
              <a:buFont typeface="Arial" panose="020B0604020202020204" pitchFamily="34" charset="0"/>
              <a:buChar char="•"/>
            </a:pPr>
            <a:r>
              <a:rPr lang="en-US" altLang="en-US" sz="1800" b="0" dirty="0"/>
              <a:t>Intend to pursue, in the summer semester (May 2024) or the academic year following the announcement of results (September 2024 or January 2025), full-time doctoral studies and research at the nominating university</a:t>
            </a:r>
          </a:p>
          <a:p>
            <a:pPr marL="285750" indent="-285750" algn="l">
              <a:lnSpc>
                <a:spcPct val="100000"/>
              </a:lnSpc>
              <a:buFont typeface="Arial" panose="020B0604020202020204" pitchFamily="34" charset="0"/>
              <a:buChar char="•"/>
            </a:pPr>
            <a:r>
              <a:rPr lang="en-US" altLang="en-US" sz="1800" b="0" dirty="0"/>
              <a:t>Have completed no more than 20 months of doctoral studies as of May 1, 2024 (started full-time doctoral studies no earlier than September 2022)</a:t>
            </a:r>
          </a:p>
          <a:p>
            <a:pPr marL="285750" lvl="0" indent="-285750" algn="l">
              <a:lnSpc>
                <a:spcPct val="100000"/>
              </a:lnSpc>
              <a:buFont typeface="Arial" panose="020B0604020202020204" pitchFamily="34" charset="0"/>
              <a:buChar char="•"/>
            </a:pPr>
            <a:r>
              <a:rPr lang="en-US" sz="1800" b="0" dirty="0"/>
              <a:t>Have completed no more than 32 months of full-time study in their doctoral program by May 1, 2024 if accelerated directly from a Bachelor’s to a PhD (no time spent in a Master’s program)</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838380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17024"/>
            <a:ext cx="2549383" cy="972374"/>
          </a:xfrm>
        </p:spPr>
        <p:txBody>
          <a:bodyPr>
            <a:noAutofit/>
          </a:bodyPr>
          <a:lstStyle/>
          <a:p>
            <a:pPr algn="ctr"/>
            <a:r>
              <a:rPr lang="en-US" sz="2800" b="1" dirty="0"/>
              <a:t>Eligibility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7" y="440675"/>
            <a:ext cx="5741577" cy="4082333"/>
          </a:xfrm>
        </p:spPr>
        <p:txBody>
          <a:bodyPr>
            <a:normAutofit/>
          </a:bodyPr>
          <a:lstStyle/>
          <a:p>
            <a:pPr marL="285750" indent="-285750">
              <a:lnSpc>
                <a:spcPct val="100000"/>
              </a:lnSpc>
              <a:buFont typeface="Arial" panose="020B0604020202020204" pitchFamily="34" charset="0"/>
              <a:buChar char="•"/>
            </a:pPr>
            <a:r>
              <a:rPr lang="en-US" sz="1800" b="0" dirty="0"/>
              <a:t>Have completed no more than 32 months of full-time study by May 1, 2024 if accelerated from a Master’s degree into a Doctoral program without obtaining the Master’s degree</a:t>
            </a:r>
          </a:p>
          <a:p>
            <a:pPr marL="513788" lvl="1" indent="-285750">
              <a:lnSpc>
                <a:spcPct val="100000"/>
              </a:lnSpc>
              <a:buFont typeface="Arial" panose="020B0604020202020204" pitchFamily="34" charset="0"/>
              <a:buChar char="•"/>
            </a:pPr>
            <a:r>
              <a:rPr lang="en-US" sz="1800" b="0" dirty="0"/>
              <a:t>The months of study completed are calculated from the original Master's enrolment date.</a:t>
            </a:r>
          </a:p>
          <a:p>
            <a:pPr marL="0" indent="0" algn="l">
              <a:lnSpc>
                <a:spcPct val="100000"/>
              </a:lnSpc>
              <a:buNone/>
            </a:pPr>
            <a:endParaRPr lang="en-US" sz="1800" b="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506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15866"/>
            <a:ext cx="2549383" cy="1741795"/>
          </a:xfrm>
        </p:spPr>
        <p:txBody>
          <a:bodyPr>
            <a:noAutofit/>
          </a:bodyPr>
          <a:lstStyle/>
          <a:p>
            <a:pPr algn="ctr"/>
            <a:r>
              <a:rPr lang="en-US" sz="2800" b="1" dirty="0"/>
              <a:t>Transcripts</a:t>
            </a:r>
            <a:br>
              <a:rPr lang="en-US" sz="2800" b="1" dirty="0"/>
            </a:b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94661" y="109767"/>
            <a:ext cx="5851884" cy="4736553"/>
          </a:xfrm>
        </p:spPr>
        <p:txBody>
          <a:bodyPr>
            <a:normAutofit/>
          </a:bodyPr>
          <a:lstStyle/>
          <a:p>
            <a:pPr>
              <a:lnSpc>
                <a:spcPct val="120000"/>
              </a:lnSpc>
              <a:spcAft>
                <a:spcPts val="0"/>
              </a:spcAft>
            </a:pPr>
            <a:r>
              <a:rPr lang="en-US" sz="1800" dirty="0">
                <a:effectLst/>
                <a:latin typeface="+mn-lt"/>
                <a:ea typeface="MS Gothic" panose="020B0609070205080204" pitchFamily="49" charset="-128"/>
                <a:cs typeface="Calibri" panose="020F0502020204030204" pitchFamily="34" charset="0"/>
              </a:rPr>
              <a:t>All post-secondary transcripts are required (undergraduate and graduate). </a:t>
            </a:r>
          </a:p>
          <a:p>
            <a:pPr>
              <a:lnSpc>
                <a:spcPct val="120000"/>
              </a:lnSpc>
              <a:spcAft>
                <a:spcPts val="0"/>
              </a:spcAft>
            </a:pPr>
            <a:r>
              <a:rPr lang="en-US" sz="1800" dirty="0">
                <a:effectLst/>
                <a:latin typeface="+mn-lt"/>
                <a:ea typeface="MS Gothic" panose="020B0609070205080204" pitchFamily="49" charset="-128"/>
                <a:cs typeface="Calibri" panose="020F0502020204030204" pitchFamily="34" charset="0"/>
              </a:rPr>
              <a:t>If these transcripts include credits earned at a college or CEGEP (college of general and professional education) that have been transferred to a university degree for credit, include the college or CEGEP transcript only if the grade earned does not appear on the university transcript. </a:t>
            </a:r>
          </a:p>
          <a:p>
            <a:pPr>
              <a:lnSpc>
                <a:spcPct val="120000"/>
              </a:lnSpc>
              <a:spcAft>
                <a:spcPts val="0"/>
              </a:spcAft>
            </a:pPr>
            <a:r>
              <a:rPr lang="en-US" sz="1800" dirty="0">
                <a:effectLst/>
                <a:latin typeface="+mn-lt"/>
                <a:ea typeface="MS Gothic" panose="020B0609070205080204" pitchFamily="49" charset="-128"/>
                <a:cs typeface="Calibri" panose="020F0502020204030204" pitchFamily="34" charset="0"/>
              </a:rPr>
              <a:t>One copy of the legend (reverse of each transcript) must be included;</a:t>
            </a:r>
          </a:p>
          <a:p>
            <a:pPr>
              <a:lnSpc>
                <a:spcPct val="120000"/>
              </a:lnSpc>
              <a:spcAft>
                <a:spcPts val="0"/>
              </a:spcAft>
            </a:pPr>
            <a:r>
              <a:rPr lang="en-US" sz="1800" dirty="0">
                <a:effectLst/>
                <a:latin typeface="+mn-lt"/>
                <a:ea typeface="MS Gothic" panose="020B0609070205080204" pitchFamily="49" charset="-128"/>
                <a:cs typeface="Calibri" panose="020F0502020204030204" pitchFamily="34" charset="0"/>
              </a:rPr>
              <a:t>Transcript text must be horizontal and uploaded in order from least recent to most recent.</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8010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15866"/>
            <a:ext cx="2549383" cy="2042582"/>
          </a:xfrm>
        </p:spPr>
        <p:txBody>
          <a:bodyPr>
            <a:noAutofit/>
          </a:bodyPr>
          <a:lstStyle/>
          <a:p>
            <a:pPr algn="ctr"/>
            <a:br>
              <a:rPr lang="en-US" sz="2800" b="1" dirty="0"/>
            </a:br>
            <a:br>
              <a:rPr lang="en-US" sz="2800" b="1" dirty="0"/>
            </a:br>
            <a:br>
              <a:rPr lang="en-US" sz="2800" b="1" dirty="0"/>
            </a:br>
            <a:r>
              <a:rPr lang="en-US" sz="2800" b="1" dirty="0"/>
              <a:t>Transcripts</a:t>
            </a:r>
            <a:br>
              <a:rPr lang="en-US" sz="2800" b="1" dirty="0"/>
            </a:br>
            <a:r>
              <a:rPr lang="en-US" sz="2800" b="1" dirty="0"/>
              <a:t>cont’d</a:t>
            </a:r>
            <a:br>
              <a:rPr lang="en-US" sz="2800" b="1" dirty="0"/>
            </a:b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94661" y="109767"/>
            <a:ext cx="5851884" cy="4736553"/>
          </a:xfrm>
        </p:spPr>
        <p:txBody>
          <a:bodyPr>
            <a:normAutofit/>
          </a:bodyPr>
          <a:lstStyle/>
          <a:p>
            <a:pPr marL="0" indent="0">
              <a:lnSpc>
                <a:spcPct val="115000"/>
              </a:lnSpc>
              <a:spcBef>
                <a:spcPts val="1000"/>
              </a:spcBef>
              <a:spcAft>
                <a:spcPts val="0"/>
              </a:spcAft>
              <a:buNone/>
            </a:pPr>
            <a:r>
              <a:rPr lang="en-US" sz="1900" b="1" dirty="0">
                <a:effectLst/>
                <a:latin typeface="+mn-lt"/>
                <a:ea typeface="MS Gothic" panose="020B0609070205080204" pitchFamily="49" charset="-128"/>
                <a:cs typeface="Calibri" panose="020F0502020204030204" pitchFamily="34" charset="0"/>
              </a:rPr>
              <a:t>International Transcripts</a:t>
            </a:r>
            <a:endParaRPr lang="en-CA" sz="1900" b="1" dirty="0">
              <a:effectLst/>
              <a:latin typeface="+mn-lt"/>
              <a:ea typeface="MS Gothic" panose="020B0609070205080204" pitchFamily="49" charset="-128"/>
              <a:cs typeface="Times New Roman" panose="02020603050405020304" pitchFamily="18" charset="0"/>
            </a:endParaRPr>
          </a:p>
          <a:p>
            <a:pPr>
              <a:spcAft>
                <a:spcPts val="0"/>
              </a:spcAft>
            </a:pPr>
            <a:r>
              <a:rPr lang="en-US" sz="1900" dirty="0">
                <a:solidFill>
                  <a:srgbClr val="333333"/>
                </a:solidFill>
                <a:latin typeface="+mn-lt"/>
                <a:ea typeface="Times New Roman" panose="02020603050405020304" pitchFamily="18" charset="0"/>
              </a:rPr>
              <a:t>A</a:t>
            </a:r>
            <a:r>
              <a:rPr lang="en-US" sz="1900" dirty="0">
                <a:solidFill>
                  <a:srgbClr val="333333"/>
                </a:solidFill>
                <a:effectLst/>
                <a:latin typeface="+mn-lt"/>
                <a:ea typeface="Times New Roman" panose="02020603050405020304" pitchFamily="18" charset="0"/>
              </a:rPr>
              <a:t> 250-word summary to describe the variations in the grading system from the country of the transcript and the Canadian level equivalents, and/or explain international credentials and equivalencies is required. The summary should be a PDF document attached at the beginning of the transcripts. </a:t>
            </a:r>
            <a:endParaRPr lang="en-US" sz="1800" b="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891972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123720"/>
            <a:ext cx="2466763" cy="2500829"/>
          </a:xfrm>
        </p:spPr>
        <p:txBody>
          <a:bodyPr>
            <a:noAutofit/>
          </a:bodyPr>
          <a:lstStyle/>
          <a:p>
            <a:pPr algn="ctr"/>
            <a:r>
              <a:rPr lang="en-US" sz="2800" b="1" dirty="0"/>
              <a:t>Equity, Diversity, and Inclusion</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805749" y="319689"/>
            <a:ext cx="6226306" cy="4440199"/>
          </a:xfrm>
        </p:spPr>
        <p:txBody>
          <a:bodyPr>
            <a:noAutofit/>
          </a:bodyPr>
          <a:lstStyle/>
          <a:p>
            <a:pPr marL="285750" indent="-285750" algn="l">
              <a:buFont typeface="Arial" panose="020B0604020202020204" pitchFamily="34" charset="0"/>
              <a:buChar char="•"/>
              <a:defRPr/>
            </a:pPr>
            <a:r>
              <a:rPr lang="en-US" sz="1800" b="0" dirty="0"/>
              <a:t>The Vanier Canada Graduate Scholarship (Vanier CGS) program strives to promote equity, diversity, and inclusion throughout the application, review, and selection processes. To better equip all those participating in the Vanier CGS competition (applicants, nominating institutions, referees, reviewers), the Tri-Agencies have curated an important list of the resources to help guide each group.</a:t>
            </a:r>
          </a:p>
          <a:p>
            <a:pPr marL="285750" indent="-285750" algn="l">
              <a:buFont typeface="Arial" panose="020B0604020202020204" pitchFamily="34" charset="0"/>
              <a:buChar char="•"/>
              <a:defRPr/>
            </a:pPr>
            <a:r>
              <a:rPr lang="en-US" sz="1800" b="0" dirty="0"/>
              <a:t>The EDI page of the Vanier CGS website provides guidelines and resources geared towards applicants, host institutions, referees, and </a:t>
            </a:r>
            <a:r>
              <a:rPr lang="en-US" sz="1800" dirty="0"/>
              <a:t>reviewers</a:t>
            </a:r>
            <a:r>
              <a:rPr lang="en-US" sz="1800" b="0" dirty="0"/>
              <a:t> and readers.</a:t>
            </a:r>
          </a:p>
          <a:p>
            <a:pPr marL="0" indent="0">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31502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111945" y="1228781"/>
            <a:ext cx="2466763" cy="2622014"/>
          </a:xfrm>
        </p:spPr>
        <p:txBody>
          <a:bodyPr>
            <a:noAutofit/>
          </a:bodyPr>
          <a:lstStyle/>
          <a:p>
            <a:pPr algn="ctr"/>
            <a:r>
              <a:rPr lang="en-US" sz="2800" b="1" dirty="0"/>
              <a:t>Equity, Diversity, and Inclusion</a:t>
            </a:r>
            <a:br>
              <a:rPr lang="en-US" sz="2800" b="1" dirty="0"/>
            </a:br>
            <a:r>
              <a:rPr lang="en-US" sz="2800" b="1" dirty="0"/>
              <a:t>(cont’d)</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7" y="616945"/>
            <a:ext cx="6009707" cy="4142943"/>
          </a:xfrm>
        </p:spPr>
        <p:txBody>
          <a:bodyPr>
            <a:noAutofit/>
          </a:bodyPr>
          <a:lstStyle/>
          <a:p>
            <a:pPr marL="285750" indent="-285750" algn="l">
              <a:buFont typeface="Arial" panose="020B0604020202020204" pitchFamily="34" charset="0"/>
              <a:buChar char="•"/>
              <a:defRPr/>
            </a:pPr>
            <a:r>
              <a:rPr lang="en-US" sz="2000" b="0" dirty="0"/>
              <a:t>The EDI page addresses the following topics:</a:t>
            </a:r>
          </a:p>
          <a:p>
            <a:pPr marL="1028700" lvl="1">
              <a:buFont typeface="Arial" panose="020B0604020202020204" pitchFamily="34" charset="0"/>
              <a:buChar char="•"/>
              <a:defRPr/>
            </a:pPr>
            <a:r>
              <a:rPr lang="en-US" sz="1800" dirty="0"/>
              <a:t>promoting equity, diversity and inclusion in research</a:t>
            </a:r>
            <a:endParaRPr lang="en-US" sz="1800" dirty="0">
              <a:latin typeface="Arial" charset="0"/>
              <a:ea typeface="Arial" charset="0"/>
              <a:cs typeface="Arial" charset="0"/>
            </a:endParaRPr>
          </a:p>
          <a:p>
            <a:pPr marL="1028700" lvl="1">
              <a:buFont typeface="Arial" panose="020B0604020202020204" pitchFamily="34" charset="0"/>
              <a:buChar char="•"/>
              <a:defRPr/>
            </a:pPr>
            <a:r>
              <a:rPr lang="en-US" sz="1800" dirty="0"/>
              <a:t>research respectfully involving and engaging Indigenous communities</a:t>
            </a:r>
          </a:p>
          <a:p>
            <a:pPr marL="1028700" lvl="1">
              <a:buFont typeface="Arial" panose="020B0604020202020204" pitchFamily="34" charset="0"/>
              <a:buChar char="•"/>
              <a:defRPr/>
            </a:pPr>
            <a:r>
              <a:rPr lang="en-US" sz="1800" dirty="0"/>
              <a:t>reducing unconscious bias</a:t>
            </a:r>
          </a:p>
          <a:p>
            <a:pPr marL="0" indent="0">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568366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1" y="1228781"/>
            <a:ext cx="2721165" cy="2622014"/>
          </a:xfrm>
        </p:spPr>
        <p:txBody>
          <a:bodyPr>
            <a:noAutofit/>
          </a:bodyPr>
          <a:lstStyle/>
          <a:p>
            <a:pPr algn="ctr"/>
            <a:r>
              <a:rPr lang="en-US" sz="2800" b="1" dirty="0"/>
              <a:t>Promoting Equity, Diversity, and Inclusion in Research</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7" y="616945"/>
            <a:ext cx="6009707" cy="4142943"/>
          </a:xfrm>
        </p:spPr>
        <p:txBody>
          <a:bodyPr>
            <a:noAutofit/>
          </a:bodyPr>
          <a:lstStyle/>
          <a:p>
            <a:pPr marL="0" marR="0" indent="0">
              <a:lnSpc>
                <a:spcPct val="115000"/>
              </a:lnSpc>
              <a:spcBef>
                <a:spcPts val="1000"/>
              </a:spcBef>
              <a:spcAft>
                <a:spcPts val="0"/>
              </a:spcAft>
              <a:buNone/>
            </a:pPr>
            <a:r>
              <a:rPr lang="en-US" sz="1800" b="1" dirty="0">
                <a:effectLst/>
                <a:latin typeface="+mn-lt"/>
                <a:ea typeface="MS Gothic" panose="020B0609070205080204" pitchFamily="49" charset="-128"/>
                <a:cs typeface="Calibri" panose="020F0502020204030204" pitchFamily="34" charset="0"/>
              </a:rPr>
              <a:t>Sex- and Gender-based Analysis Plus (SGBA+) </a:t>
            </a:r>
            <a:endParaRPr lang="en-US" sz="1800" b="1" dirty="0">
              <a:effectLst/>
              <a:latin typeface="+mn-lt"/>
              <a:ea typeface="MS Gothic" panose="020B0609070205080204" pitchFamily="49" charset="-128"/>
              <a:cs typeface="Times New Roman" panose="02020603050405020304" pitchFamily="18" charset="0"/>
            </a:endParaRPr>
          </a:p>
          <a:p>
            <a:pPr marL="0" marR="0">
              <a:lnSpc>
                <a:spcPct val="115000"/>
              </a:lnSpc>
              <a:spcBef>
                <a:spcPts val="0"/>
              </a:spcBef>
              <a:spcAft>
                <a:spcPts val="0"/>
              </a:spcAft>
            </a:pPr>
            <a:r>
              <a:rPr lang="en-US" sz="1800" dirty="0">
                <a:effectLst/>
                <a:latin typeface="+mn-lt"/>
                <a:ea typeface="MS Mincho" panose="02020609040205080304" pitchFamily="49" charset="-128"/>
                <a:cs typeface="Calibri" panose="020F0502020204030204" pitchFamily="34" charset="0"/>
              </a:rPr>
              <a:t>In order to ensure the research Vanier funds is impactful and relevant to the diversity of the population, they now require applicants to systematically examine how differences in identity factors (such as sex, gender, race, ethnicity, religion, age and mental or physical disability) affect the outcomes of research and the impacts of research findings. Applicants are now encouraged to take SGBA+ principles into account in their proposed research (see Application/nomination instruction-</a:t>
            </a:r>
            <a:r>
              <a:rPr lang="en-US" sz="1800" b="1" u="sng" dirty="0">
                <a:solidFill>
                  <a:srgbClr val="0000FF"/>
                </a:solidFill>
                <a:effectLst/>
                <a:latin typeface="+mn-lt"/>
                <a:ea typeface="MS Mincho" panose="02020609040205080304" pitchFamily="49" charset="-128"/>
                <a:cs typeface="Calibri" panose="020F0502020204030204" pitchFamily="34" charset="0"/>
                <a:hlinkClick r:id="rId3"/>
              </a:rPr>
              <a:t>Task 10</a:t>
            </a:r>
            <a:r>
              <a:rPr lang="en-US" sz="1800" dirty="0">
                <a:effectLst/>
                <a:latin typeface="+mn-lt"/>
                <a:ea typeface="MS Mincho" panose="02020609040205080304" pitchFamily="49" charset="-128"/>
                <a:cs typeface="Calibri" panose="020F0502020204030204" pitchFamily="34" charset="0"/>
              </a:rPr>
              <a:t>).</a:t>
            </a:r>
            <a:endParaRPr lang="en-US" sz="1800" dirty="0">
              <a:effectLst/>
              <a:latin typeface="+mn-lt"/>
              <a:ea typeface="MS Mincho" panose="02020609040205080304" pitchFamily="49" charset="-128"/>
              <a:cs typeface="Times New Roman" panose="02020603050405020304" pitchFamily="18" charset="0"/>
            </a:endParaRPr>
          </a:p>
          <a:p>
            <a:pPr marL="0" indent="0">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97365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44061" y="1299990"/>
            <a:ext cx="2549383" cy="2096142"/>
          </a:xfrm>
        </p:spPr>
        <p:txBody>
          <a:bodyPr>
            <a:noAutofit/>
          </a:bodyPr>
          <a:lstStyle/>
          <a:p>
            <a:pPr lvl="0" algn="ctr">
              <a:lnSpc>
                <a:spcPct val="80000"/>
              </a:lnSpc>
              <a:spcBef>
                <a:spcPts val="600"/>
              </a:spcBef>
              <a:spcAft>
                <a:spcPts val="300"/>
              </a:spcAft>
            </a:pPr>
            <a:r>
              <a:rPr lang="en-US" altLang="en-US" sz="2800" b="1" dirty="0"/>
              <a:t>Research respectfully involving and engaging Indigenous communities </a:t>
            </a:r>
            <a:endParaRPr lang="en-US" sz="2800" b="1" dirty="0">
              <a:latin typeface="Arial" charset="0"/>
              <a:ea typeface="Arial" charset="0"/>
              <a:cs typeface="Arial" charset="0"/>
            </a:endParaRP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363557"/>
            <a:ext cx="5499212" cy="4159451"/>
          </a:xfrm>
        </p:spPr>
        <p:txBody>
          <a:bodyPr>
            <a:normAutofit fontScale="92500" lnSpcReduction="20000"/>
          </a:bodyPr>
          <a:lstStyle/>
          <a:p>
            <a:pPr marL="342900" indent="-342900" algn="l">
              <a:buFont typeface="Arial" panose="020B0604020202020204" pitchFamily="34" charset="0"/>
              <a:buChar char="•"/>
            </a:pPr>
            <a:r>
              <a:rPr lang="en-US" sz="1900" b="0" dirty="0"/>
              <a:t>Research respectfully involving and engaging Indigenous communities is defined as research in any field or discipline that is:</a:t>
            </a:r>
          </a:p>
          <a:p>
            <a:pPr marL="1085850" lvl="1" indent="-342900">
              <a:buFont typeface="Arial" panose="020B0604020202020204" pitchFamily="34" charset="0"/>
              <a:buChar char="•"/>
            </a:pPr>
            <a:r>
              <a:rPr lang="en-US" sz="1900" b="0" dirty="0"/>
              <a:t>conducted by, grounded in, or engages with First Nations, Inuit, Métis and/or Urban Indigenous communities, societies, and/or individuals, and their wisdom, cultures, experiences, and/or knowledge systems, as expressed in their dynamic forms, past and present.</a:t>
            </a:r>
          </a:p>
          <a:p>
            <a:pPr marL="342900" indent="-342900" algn="l">
              <a:buFont typeface="Arial" panose="020B0604020202020204" pitchFamily="34" charset="0"/>
              <a:buChar char="•"/>
              <a:defRPr/>
            </a:pPr>
            <a:r>
              <a:rPr lang="en-US" sz="1900" b="0" dirty="0"/>
              <a:t>If your proposed research respectfully involved Indigenous communities, please include </a:t>
            </a:r>
            <a:r>
              <a:rPr lang="en-US" sz="1900" dirty="0"/>
              <a:t>“This research respectfully involves and engages Indigenous communities” </a:t>
            </a:r>
            <a:r>
              <a:rPr lang="en-US" sz="1900" b="0" dirty="0"/>
              <a:t>at the beginning of your lay abstract</a:t>
            </a: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94390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26769" y="1003360"/>
            <a:ext cx="2549383" cy="2525799"/>
          </a:xfrm>
        </p:spPr>
        <p:txBody>
          <a:bodyPr>
            <a:noAutofit/>
          </a:bodyPr>
          <a:lstStyle/>
          <a:p>
            <a:pPr lvl="0" algn="ctr">
              <a:lnSpc>
                <a:spcPct val="80000"/>
              </a:lnSpc>
              <a:spcBef>
                <a:spcPts val="600"/>
              </a:spcBef>
              <a:spcAft>
                <a:spcPts val="300"/>
              </a:spcAft>
            </a:pPr>
            <a:r>
              <a:rPr lang="en-US" altLang="en-US" sz="2800" b="1" dirty="0"/>
              <a:t>Research respectfully involving and engaging Indigenous communities (cont’d) </a:t>
            </a:r>
            <a:endParaRPr lang="en-US" sz="2800" b="1" dirty="0">
              <a:latin typeface="Arial" charset="0"/>
              <a:ea typeface="Arial" charset="0"/>
              <a:cs typeface="Arial" charset="0"/>
            </a:endParaRP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727113"/>
            <a:ext cx="5499212" cy="3795895"/>
          </a:xfrm>
        </p:spPr>
        <p:txBody>
          <a:bodyPr>
            <a:normAutofit/>
          </a:bodyPr>
          <a:lstStyle/>
          <a:p>
            <a:pPr marL="342900" indent="-342900" algn="l">
              <a:buFont typeface="Arial" panose="020B0604020202020204" pitchFamily="34" charset="0"/>
              <a:buChar char="•"/>
              <a:defRPr/>
            </a:pPr>
            <a:r>
              <a:rPr lang="en-US" sz="1800" b="0" dirty="0"/>
              <a:t>For nominations in which the proposed research respectfully involves and engages Indigenous communities, applicants and nominating institutions should be aware of and refer to relevant principles and protocols established for this type of research</a:t>
            </a:r>
          </a:p>
          <a:p>
            <a:pPr marL="342900" indent="-342900" algn="l">
              <a:buFont typeface="Arial" panose="020B0604020202020204" pitchFamily="34" charset="0"/>
              <a:buChar char="•"/>
              <a:defRPr/>
            </a:pPr>
            <a:r>
              <a:rPr lang="en-US" sz="1800" b="0" dirty="0"/>
              <a:t>More details available on the Vanier website</a:t>
            </a:r>
          </a:p>
          <a:p>
            <a:pPr marL="0" indent="0">
              <a:buNone/>
            </a:pPr>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190668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26769" y="1003360"/>
            <a:ext cx="2549383" cy="2525799"/>
          </a:xfrm>
        </p:spPr>
        <p:txBody>
          <a:bodyPr>
            <a:noAutofit/>
          </a:bodyPr>
          <a:lstStyle/>
          <a:p>
            <a:pPr lvl="0" algn="ctr">
              <a:lnSpc>
                <a:spcPct val="80000"/>
              </a:lnSpc>
              <a:spcBef>
                <a:spcPts val="600"/>
              </a:spcBef>
              <a:spcAft>
                <a:spcPts val="300"/>
              </a:spcAft>
            </a:pPr>
            <a:r>
              <a:rPr lang="en-US" altLang="en-US" sz="2800" b="1" dirty="0"/>
              <a:t>Reducing unconscious bias</a:t>
            </a:r>
            <a:br>
              <a:rPr lang="en-US" altLang="en-US" sz="2800" dirty="0"/>
            </a:br>
            <a:br>
              <a:rPr lang="en-US" altLang="en-US" sz="2800" dirty="0"/>
            </a:br>
            <a:endParaRPr lang="en-US" sz="2800" dirty="0">
              <a:latin typeface="Arial" charset="0"/>
              <a:ea typeface="Arial" charset="0"/>
              <a:cs typeface="Arial" charset="0"/>
            </a:endParaRP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727113"/>
            <a:ext cx="5499212" cy="3795895"/>
          </a:xfrm>
        </p:spPr>
        <p:txBody>
          <a:bodyPr>
            <a:normAutofit/>
          </a:bodyPr>
          <a:lstStyle/>
          <a:p>
            <a:pPr algn="l">
              <a:buFont typeface="Arial" panose="020B0604020202020204" pitchFamily="34" charset="0"/>
              <a:buChar char="•"/>
            </a:pPr>
            <a:r>
              <a:rPr lang="en-US" sz="1800" b="0" i="0" u="sng" dirty="0">
                <a:solidFill>
                  <a:srgbClr val="295376"/>
                </a:solidFill>
                <a:effectLst/>
                <a:latin typeface="Helvetica Neue"/>
                <a:hlinkClick r:id="rId3"/>
              </a:rPr>
              <a:t>Unconscious bias training module (19 minutes)</a:t>
            </a:r>
            <a:r>
              <a:rPr lang="en-US" sz="1800" b="0" i="0" dirty="0">
                <a:solidFill>
                  <a:srgbClr val="333333"/>
                </a:solidFill>
                <a:effectLst/>
                <a:latin typeface="Helvetica Neue"/>
              </a:rPr>
              <a:t>This training module focuses on unconscious bias in the evaluation process but is still useful for applicants to help them identify and mitigate their own unconscious bias.</a:t>
            </a:r>
          </a:p>
          <a:p>
            <a:pPr marL="0" indent="0">
              <a:buNone/>
            </a:pPr>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57610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BFCA-0E9C-4CCB-9889-FD069D8F09DD}"/>
              </a:ext>
            </a:extLst>
          </p:cNvPr>
          <p:cNvSpPr>
            <a:spLocks noGrp="1"/>
          </p:cNvSpPr>
          <p:nvPr>
            <p:ph type="title"/>
          </p:nvPr>
        </p:nvSpPr>
        <p:spPr>
          <a:xfrm>
            <a:off x="-275422" y="1929029"/>
            <a:ext cx="3194892" cy="871538"/>
          </a:xfrm>
        </p:spPr>
        <p:txBody>
          <a:bodyPr>
            <a:normAutofit fontScale="90000"/>
          </a:bodyPr>
          <a:lstStyle/>
          <a:p>
            <a:pPr algn="ctr"/>
            <a:r>
              <a:rPr lang="en-CA" sz="2800" b="1" dirty="0"/>
              <a:t>Land Acknowledgement</a:t>
            </a:r>
          </a:p>
        </p:txBody>
      </p:sp>
      <p:sp>
        <p:nvSpPr>
          <p:cNvPr id="5" name="Slide Number Placeholder 4">
            <a:extLst>
              <a:ext uri="{FF2B5EF4-FFF2-40B4-BE49-F238E27FC236}">
                <a16:creationId xmlns:a16="http://schemas.microsoft.com/office/drawing/2014/main" id="{457F5BBF-8ECB-4529-A83E-2FF6B152DE43}"/>
              </a:ext>
            </a:extLst>
          </p:cNvPr>
          <p:cNvSpPr>
            <a:spLocks noGrp="1"/>
          </p:cNvSpPr>
          <p:nvPr>
            <p:ph type="sldNum" sz="quarter" idx="11"/>
          </p:nvPr>
        </p:nvSpPr>
        <p:spPr/>
        <p:txBody>
          <a:bodyPr/>
          <a:lstStyle/>
          <a:p>
            <a:fld id="{E2CB33EA-91D6-F140-A440-0A130B2A34DE}" type="slidenum">
              <a:rPr lang="en-US" smtClean="0"/>
              <a:pPr/>
              <a:t>2</a:t>
            </a:fld>
            <a:endParaRPr lang="en-US" dirty="0"/>
          </a:p>
        </p:txBody>
      </p:sp>
      <p:sp>
        <p:nvSpPr>
          <p:cNvPr id="6" name="Date Placeholder 5">
            <a:extLst>
              <a:ext uri="{FF2B5EF4-FFF2-40B4-BE49-F238E27FC236}">
                <a16:creationId xmlns:a16="http://schemas.microsoft.com/office/drawing/2014/main" id="{098691A5-8483-4454-A4C8-C2F834A5AB0B}"/>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12" name="TextBox 11">
            <a:extLst>
              <a:ext uri="{FF2B5EF4-FFF2-40B4-BE49-F238E27FC236}">
                <a16:creationId xmlns:a16="http://schemas.microsoft.com/office/drawing/2014/main" id="{A67DC108-7B57-4F30-B261-016F8C5FFDFC}"/>
              </a:ext>
            </a:extLst>
          </p:cNvPr>
          <p:cNvSpPr txBox="1"/>
          <p:nvPr/>
        </p:nvSpPr>
        <p:spPr>
          <a:xfrm>
            <a:off x="3492347" y="1362599"/>
            <a:ext cx="5244029" cy="2246769"/>
          </a:xfrm>
          <a:prstGeom prst="rect">
            <a:avLst/>
          </a:prstGeom>
          <a:noFill/>
        </p:spPr>
        <p:txBody>
          <a:bodyPr wrap="square" rtlCol="0">
            <a:spAutoFit/>
          </a:bodyPr>
          <a:lstStyle/>
          <a:p>
            <a:pPr algn="ctr"/>
            <a:r>
              <a:rPr lang="en-US" sz="2000" b="1" dirty="0">
                <a:solidFill>
                  <a:schemeClr val="tx1">
                    <a:lumMod val="50000"/>
                  </a:schemeClr>
                </a:solidFill>
              </a:rPr>
              <a:t>McMaster University recognizes and acknowledges that it is located on the traditional territories of the Mississauga and Haudenosaunee nations, and within the lands protected by the “Dish with One Spoon” wampum agreement. </a:t>
            </a:r>
            <a:endParaRPr lang="en-US" sz="2000" dirty="0">
              <a:solidFill>
                <a:schemeClr val="tx1">
                  <a:lumMod val="50000"/>
                </a:schemeClr>
              </a:solidFill>
            </a:endParaRPr>
          </a:p>
          <a:p>
            <a:pPr algn="ctr"/>
            <a:endParaRPr lang="en-CA" sz="2000" dirty="0">
              <a:solidFill>
                <a:schemeClr val="tx1">
                  <a:lumMod val="50000"/>
                </a:schemeClr>
              </a:solidFill>
            </a:endParaRPr>
          </a:p>
        </p:txBody>
      </p:sp>
    </p:spTree>
    <p:extLst>
      <p:ext uri="{BB962C8B-B14F-4D97-AF65-F5344CB8AC3E}">
        <p14:creationId xmlns:p14="http://schemas.microsoft.com/office/powerpoint/2010/main" val="3503257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154236" y="1886446"/>
            <a:ext cx="2666082" cy="1370608"/>
          </a:xfrm>
        </p:spPr>
        <p:txBody>
          <a:bodyPr>
            <a:noAutofit/>
          </a:bodyPr>
          <a:lstStyle/>
          <a:p>
            <a:pPr algn="ctr"/>
            <a:r>
              <a:rPr lang="en-US" sz="4000" b="1" dirty="0"/>
              <a:t>Welcome!</a:t>
            </a:r>
            <a:br>
              <a:rPr lang="en-US" sz="4000" b="1" dirty="0"/>
            </a:br>
            <a:endParaRPr lang="en-US" sz="40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39727" y="109767"/>
            <a:ext cx="6204273" cy="4495284"/>
          </a:xfrm>
        </p:spPr>
        <p:txBody>
          <a:bodyPr>
            <a:noAutofit/>
          </a:bodyPr>
          <a:lstStyle/>
          <a:p>
            <a:pPr indent="0">
              <a:spcBef>
                <a:spcPts val="0"/>
              </a:spcBef>
              <a:buFont typeface="Wingdings" panose="05000000000000000000" pitchFamily="2" charset="2"/>
              <a:buNone/>
            </a:pPr>
            <a:r>
              <a:rPr lang="en-US" altLang="en-US" sz="2000" b="1" dirty="0"/>
              <a:t>Our faculty presenters</a:t>
            </a:r>
          </a:p>
          <a:p>
            <a:pPr marL="685800">
              <a:spcBef>
                <a:spcPts val="0"/>
              </a:spcBef>
            </a:pPr>
            <a:r>
              <a:rPr lang="en-US" altLang="en-US" sz="1800" b="1" dirty="0"/>
              <a:t>Nancy Carter</a:t>
            </a:r>
            <a:r>
              <a:rPr lang="en-US" altLang="en-US" sz="1800" dirty="0"/>
              <a:t>, Assistant Dean</a:t>
            </a:r>
          </a:p>
          <a:p>
            <a:pPr indent="0">
              <a:spcBef>
                <a:spcPts val="0"/>
              </a:spcBef>
              <a:buFont typeface="Wingdings" panose="05000000000000000000" pitchFamily="2" charset="2"/>
              <a:buNone/>
            </a:pPr>
            <a:r>
              <a:rPr lang="en-US" altLang="en-US" sz="1800" dirty="0"/>
              <a:t>     	Nursing Graduate Program</a:t>
            </a:r>
            <a:endParaRPr lang="en-US" altLang="en-US" sz="1800" b="1" dirty="0"/>
          </a:p>
          <a:p>
            <a:pPr marL="685800">
              <a:spcBef>
                <a:spcPts val="0"/>
              </a:spcBef>
            </a:pPr>
            <a:r>
              <a:rPr lang="it-IT" altLang="en-US" sz="1800" b="1" dirty="0"/>
              <a:t>Elena Verdu, </a:t>
            </a:r>
            <a:r>
              <a:rPr lang="en-US" altLang="en-US" sz="1800" dirty="0"/>
              <a:t>Professor </a:t>
            </a:r>
          </a:p>
          <a:p>
            <a:pPr marL="428625" indent="0">
              <a:spcBef>
                <a:spcPts val="0"/>
              </a:spcBef>
              <a:buNone/>
            </a:pPr>
            <a:r>
              <a:rPr lang="en-US" altLang="en-US" sz="1800" dirty="0"/>
              <a:t>	Medicine, Associate Director Francombe Institute</a:t>
            </a:r>
          </a:p>
          <a:p>
            <a:pPr indent="0">
              <a:spcBef>
                <a:spcPts val="0"/>
              </a:spcBef>
              <a:buFont typeface="Wingdings" panose="05000000000000000000" pitchFamily="2" charset="2"/>
              <a:buNone/>
            </a:pPr>
            <a:endParaRPr lang="en-US" altLang="en-US" sz="1800" dirty="0"/>
          </a:p>
          <a:p>
            <a:pPr marL="0" indent="0">
              <a:spcAft>
                <a:spcPts val="1000"/>
              </a:spcAft>
              <a:buNone/>
            </a:pPr>
            <a:r>
              <a:rPr lang="en-US" altLang="en-US" sz="2000" b="1" dirty="0"/>
              <a:t>Our Vanier Scholars</a:t>
            </a:r>
          </a:p>
          <a:p>
            <a:pPr marL="685800">
              <a:spcBef>
                <a:spcPts val="0"/>
              </a:spcBef>
            </a:pPr>
            <a:r>
              <a:rPr lang="en-US" altLang="en-US" sz="1800" b="1" dirty="0"/>
              <a:t>Alexandra Nychuk,</a:t>
            </a:r>
            <a:r>
              <a:rPr lang="en-US" altLang="en-US" sz="1800" dirty="0"/>
              <a:t> CIHR 2023</a:t>
            </a:r>
          </a:p>
          <a:p>
            <a:pPr marL="685800">
              <a:spcBef>
                <a:spcPts val="0"/>
              </a:spcBef>
            </a:pPr>
            <a:r>
              <a:rPr lang="en-US" altLang="en-US" sz="1800" b="1" dirty="0"/>
              <a:t>Nicole Diakite, </a:t>
            </a:r>
            <a:r>
              <a:rPr lang="en-US" altLang="en-US" sz="1800" dirty="0"/>
              <a:t>SSHRC 2023</a:t>
            </a: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77619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154236" y="1886446"/>
            <a:ext cx="2666082" cy="1370608"/>
          </a:xfrm>
        </p:spPr>
        <p:txBody>
          <a:bodyPr>
            <a:noAutofit/>
          </a:bodyPr>
          <a:lstStyle/>
          <a:p>
            <a:pPr algn="ctr"/>
            <a:r>
              <a:rPr lang="en-US" sz="4000" b="1" dirty="0"/>
              <a:t>Welcome!</a:t>
            </a:r>
            <a:br>
              <a:rPr lang="en-US" sz="4000" b="1" dirty="0"/>
            </a:br>
            <a:endParaRPr lang="en-US" sz="40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221667" y="683045"/>
            <a:ext cx="5635894" cy="3922005"/>
          </a:xfrm>
        </p:spPr>
        <p:txBody>
          <a:bodyPr>
            <a:noAutofit/>
          </a:bodyPr>
          <a:lstStyle/>
          <a:p>
            <a:pPr marL="0" indent="0">
              <a:spcAft>
                <a:spcPts val="1000"/>
              </a:spcAft>
              <a:buNone/>
            </a:pPr>
            <a:r>
              <a:rPr lang="en-US" sz="2000" b="1" dirty="0">
                <a:solidFill>
                  <a:schemeClr val="accent1"/>
                </a:solidFill>
              </a:rPr>
              <a:t>Acknowledgements</a:t>
            </a:r>
            <a:endParaRPr lang="en-US" sz="2000" dirty="0">
              <a:solidFill>
                <a:schemeClr val="accent1"/>
              </a:solidFill>
            </a:endParaRPr>
          </a:p>
          <a:p>
            <a:pPr marL="0" indent="0">
              <a:spcAft>
                <a:spcPts val="1000"/>
              </a:spcAft>
              <a:buNone/>
            </a:pPr>
            <a:r>
              <a:rPr lang="en-US" sz="1800" dirty="0">
                <a:solidFill>
                  <a:schemeClr val="accent1"/>
                </a:solidFill>
              </a:rPr>
              <a:t>T</a:t>
            </a:r>
            <a:r>
              <a:rPr lang="en-US" sz="1800" dirty="0">
                <a:solidFill>
                  <a:srgbClr val="000000"/>
                </a:solidFill>
              </a:rPr>
              <a:t>hank you to Antonella (Toni) Masciantonio and Diane Potvin for drafting this presentation. As well, corresponding information on some of the slides that follow was originally developed by: Drs. Nancy Carter &amp; Ryan Van Lieshout (with additions/edits by Dr. Brenda Vrkljan). </a:t>
            </a: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57565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71033"/>
            <a:ext cx="2466763" cy="1729648"/>
          </a:xfrm>
        </p:spPr>
        <p:txBody>
          <a:bodyPr>
            <a:noAutofit/>
          </a:bodyPr>
          <a:lstStyle/>
          <a:p>
            <a:pPr algn="ctr"/>
            <a:r>
              <a:rPr lang="en-US" sz="2800" b="1" dirty="0"/>
              <a:t>Evaluation Criteria</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7" y="627960"/>
            <a:ext cx="5879281" cy="3867323"/>
          </a:xfrm>
        </p:spPr>
        <p:txBody>
          <a:bodyPr>
            <a:noAutofit/>
          </a:bodyPr>
          <a:lstStyle/>
          <a:p>
            <a:pPr algn="l">
              <a:defRPr/>
            </a:pPr>
            <a:r>
              <a:rPr lang="en-US" sz="1800" b="0" dirty="0"/>
              <a:t>All three criteria carry equal weighting (33.3%) for evaluation by the committee:</a:t>
            </a:r>
            <a:endParaRPr lang="en-US" sz="1800" dirty="0"/>
          </a:p>
          <a:p>
            <a:pPr marL="1257300" lvl="1" indent="-514350">
              <a:lnSpc>
                <a:spcPct val="200000"/>
              </a:lnSpc>
              <a:defRPr/>
            </a:pPr>
            <a:r>
              <a:rPr lang="en-US" sz="1800" dirty="0"/>
              <a:t>Academic Excellence</a:t>
            </a:r>
            <a:endParaRPr lang="en-US" sz="1800" b="0" dirty="0"/>
          </a:p>
          <a:p>
            <a:pPr marL="1257300" lvl="1" indent="-514350">
              <a:lnSpc>
                <a:spcPct val="200000"/>
              </a:lnSpc>
              <a:defRPr/>
            </a:pPr>
            <a:r>
              <a:rPr lang="en-US" sz="1800" dirty="0"/>
              <a:t>Research Potential</a:t>
            </a:r>
            <a:endParaRPr lang="en-US" sz="1800" b="0" dirty="0"/>
          </a:p>
          <a:p>
            <a:pPr marL="1257300" lvl="1" indent="-514350">
              <a:lnSpc>
                <a:spcPct val="200000"/>
              </a:lnSpc>
              <a:defRPr/>
            </a:pPr>
            <a:r>
              <a:rPr lang="en-US" sz="1800" dirty="0"/>
              <a:t>Leadership</a:t>
            </a: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373011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48999"/>
            <a:ext cx="2466763" cy="1729648"/>
          </a:xfrm>
        </p:spPr>
        <p:txBody>
          <a:bodyPr>
            <a:noAutofit/>
          </a:bodyPr>
          <a:lstStyle/>
          <a:p>
            <a:pPr algn="ctr"/>
            <a:r>
              <a:rPr lang="en-US" sz="2800" b="1" dirty="0"/>
              <a:t>Academic Excellence</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7" y="561860"/>
            <a:ext cx="5879281" cy="3933423"/>
          </a:xfrm>
        </p:spPr>
        <p:txBody>
          <a:bodyPr>
            <a:noAutofit/>
          </a:bodyPr>
          <a:lstStyle/>
          <a:p>
            <a:pPr marL="571500" indent="-285750" algn="l">
              <a:spcAft>
                <a:spcPts val="1200"/>
              </a:spcAft>
              <a:buSzPct val="100000"/>
              <a:buFont typeface="Arial"/>
              <a:buChar char="•"/>
            </a:pPr>
            <a:r>
              <a:rPr lang="en-US" altLang="en-US" sz="1800" b="0" dirty="0"/>
              <a:t>First Class average for the last two completed years (transcripts) </a:t>
            </a:r>
          </a:p>
          <a:p>
            <a:pPr marL="571500" indent="-285750" algn="l">
              <a:spcAft>
                <a:spcPts val="1200"/>
              </a:spcAft>
              <a:buSzPct val="100000"/>
              <a:buFont typeface="Arial"/>
              <a:buChar char="•"/>
            </a:pPr>
            <a:r>
              <a:rPr lang="en-US" altLang="en-US" sz="1800" b="0" dirty="0"/>
              <a:t>Reviewers will look at all your post-secondary grades</a:t>
            </a:r>
          </a:p>
          <a:p>
            <a:pPr marL="571500" indent="-285750" algn="l">
              <a:spcAft>
                <a:spcPts val="1200"/>
              </a:spcAft>
              <a:buSzPct val="100000"/>
              <a:buFont typeface="Arial"/>
              <a:buChar char="•"/>
            </a:pPr>
            <a:r>
              <a:rPr lang="en-US" altLang="en-US" sz="1800" b="0" dirty="0"/>
              <a:t>Awards and distinction in your CCV</a:t>
            </a:r>
          </a:p>
          <a:p>
            <a:pPr marL="571500" indent="-285750" algn="l">
              <a:spcAft>
                <a:spcPts val="1200"/>
              </a:spcAft>
              <a:buSzPct val="100000"/>
              <a:buFont typeface="Arial"/>
              <a:buChar char="•"/>
            </a:pPr>
            <a:r>
              <a:rPr lang="en-US" altLang="en-US" sz="1800" b="0" dirty="0"/>
              <a:t>Academic Excellence should be integrated in your referees’ assessments</a:t>
            </a:r>
          </a:p>
          <a:p>
            <a:pPr marL="513788" lvl="1" indent="-285750">
              <a:buFont typeface="Arial" panose="020B0604020202020204" pitchFamily="34" charset="0"/>
              <a:buChar char="•"/>
            </a:pPr>
            <a:endParaRPr lang="en-US" altLang="en-US" sz="1800" b="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498116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83885"/>
            <a:ext cx="2566930" cy="1785798"/>
          </a:xfrm>
        </p:spPr>
        <p:txBody>
          <a:bodyPr>
            <a:noAutofit/>
          </a:bodyPr>
          <a:lstStyle/>
          <a:p>
            <a:pPr algn="ctr"/>
            <a:r>
              <a:rPr lang="en-US" sz="2800" b="1" dirty="0"/>
              <a:t>Research Potential</a:t>
            </a:r>
            <a:br>
              <a:rPr lang="en-US" sz="2800" b="1" dirty="0"/>
            </a:b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787267" y="242570"/>
            <a:ext cx="6114362" cy="4495284"/>
          </a:xfrm>
        </p:spPr>
        <p:txBody>
          <a:bodyPr>
            <a:noAutofit/>
          </a:bodyPr>
          <a:lstStyle/>
          <a:p>
            <a:pPr marL="579438" lvl="1" indent="-317500">
              <a:spcAft>
                <a:spcPts val="1200"/>
              </a:spcAft>
              <a:buSzPct val="100000"/>
              <a:buFont typeface="Arial" panose="020B0604020202020204" pitchFamily="34" charset="0"/>
              <a:buChar char="•"/>
            </a:pPr>
            <a:r>
              <a:rPr lang="en-US" altLang="en-US" sz="1800" dirty="0"/>
              <a:t>Research proposal and its contribution to the advancement of knowledge in the field, the potential benefit to Canadians and society and any anticipated outcome</a:t>
            </a:r>
          </a:p>
          <a:p>
            <a:pPr marL="579438" lvl="1" indent="-317500">
              <a:spcAft>
                <a:spcPts val="1200"/>
              </a:spcAft>
              <a:buSzPct val="100000"/>
              <a:buFont typeface="Arial" panose="020B0604020202020204" pitchFamily="34" charset="0"/>
              <a:buChar char="•"/>
            </a:pPr>
            <a:r>
              <a:rPr lang="en-US" altLang="en-US" sz="1800" dirty="0"/>
              <a:t>Evidence of research excellence such as journal articles, conference papers, abstracts</a:t>
            </a:r>
          </a:p>
          <a:p>
            <a:pPr marL="579438" lvl="1" indent="-317500">
              <a:spcAft>
                <a:spcPts val="1200"/>
              </a:spcAft>
              <a:buSzPct val="100000"/>
              <a:buFont typeface="Arial" panose="020B0604020202020204" pitchFamily="34" charset="0"/>
              <a:buChar char="•"/>
            </a:pPr>
            <a:r>
              <a:rPr lang="en-US" altLang="en-US" sz="1800" dirty="0"/>
              <a:t>Research potential should be explicit in the referees’ assessments</a:t>
            </a:r>
          </a:p>
          <a:p>
            <a:pPr marL="579438" lvl="1" indent="-317500">
              <a:spcAft>
                <a:spcPts val="1200"/>
              </a:spcAft>
              <a:buSzPct val="100000"/>
              <a:buFont typeface="Arial" panose="020B0604020202020204" pitchFamily="34" charset="0"/>
              <a:buChar char="•"/>
            </a:pPr>
            <a:r>
              <a:rPr lang="en-US" altLang="en-US" sz="1800" dirty="0"/>
              <a:t>In many fields, research excellence output is nearly exclusively reliant upon published first author papers</a:t>
            </a:r>
          </a:p>
          <a:p>
            <a:pPr marL="579438" lvl="1" indent="-317500">
              <a:spcAft>
                <a:spcPts val="1200"/>
              </a:spcAft>
              <a:buSzPct val="100000"/>
              <a:buFont typeface="Arial" panose="020B0604020202020204" pitchFamily="34" charset="0"/>
              <a:buChar char="•"/>
            </a:pPr>
            <a:r>
              <a:rPr lang="en-US" altLang="en-US" sz="1800" dirty="0"/>
              <a:t>Committees assess candidate’s contribution to research and interest in discovery</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72238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961003"/>
            <a:ext cx="2466763" cy="1046602"/>
          </a:xfrm>
        </p:spPr>
        <p:txBody>
          <a:bodyPr>
            <a:noAutofit/>
          </a:bodyPr>
          <a:lstStyle/>
          <a:p>
            <a:pPr algn="ctr"/>
            <a:r>
              <a:rPr lang="en-US" sz="2800" b="1" dirty="0"/>
              <a:t>Leadership</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839468" y="109767"/>
            <a:ext cx="5664452" cy="4650120"/>
          </a:xfrm>
        </p:spPr>
        <p:txBody>
          <a:bodyPr>
            <a:normAutofit fontScale="92500" lnSpcReduction="10000"/>
          </a:bodyPr>
          <a:lstStyle/>
          <a:p>
            <a:pPr marL="0" indent="0" algn="l">
              <a:lnSpc>
                <a:spcPct val="120000"/>
              </a:lnSpc>
              <a:buNone/>
              <a:defRPr/>
            </a:pPr>
            <a:r>
              <a:rPr lang="en-US" sz="1900" b="1" dirty="0"/>
              <a:t>Leadership</a:t>
            </a:r>
            <a:r>
              <a:rPr lang="en-US" sz="1900" dirty="0"/>
              <a:t> </a:t>
            </a:r>
            <a:r>
              <a:rPr lang="en-US" sz="1900" b="0" dirty="0"/>
              <a:t>(Potential &amp; Demonstrated ability) </a:t>
            </a:r>
          </a:p>
          <a:p>
            <a:pPr algn="l">
              <a:lnSpc>
                <a:spcPct val="120000"/>
              </a:lnSpc>
              <a:defRPr/>
            </a:pPr>
            <a:r>
              <a:rPr lang="en-US" sz="1900" b="0" dirty="0"/>
              <a:t>As demonstrated by the following indicators:  </a:t>
            </a:r>
            <a:r>
              <a:rPr lang="en-US" sz="1900" dirty="0"/>
              <a:t>personal achievement, involvement in academic life, volunteerism/community outreach, civic engagement, goal achievement, self-management, integrity and social skills</a:t>
            </a:r>
          </a:p>
          <a:p>
            <a:pPr marL="285750" indent="-285750" algn="l">
              <a:lnSpc>
                <a:spcPct val="120000"/>
              </a:lnSpc>
              <a:buFont typeface="Arial" panose="020B0604020202020204" pitchFamily="34" charset="0"/>
              <a:buChar char="•"/>
              <a:defRPr/>
            </a:pPr>
            <a:r>
              <a:rPr lang="en-US" sz="1900" b="0" dirty="0"/>
              <a:t>Leadership can take many forms. Be sure to outline not just your accomplishments, but </a:t>
            </a:r>
            <a:r>
              <a:rPr lang="en-US" sz="1900" i="1" u="sng" dirty="0"/>
              <a:t>how those </a:t>
            </a:r>
            <a:r>
              <a:rPr lang="en-US" sz="1900" b="0" dirty="0"/>
              <a:t>accomplishments involved leveraging your leadership skills to achieve your stated goals</a:t>
            </a:r>
          </a:p>
          <a:p>
            <a:pPr marL="285750" indent="-285750" algn="l">
              <a:lnSpc>
                <a:spcPct val="120000"/>
              </a:lnSpc>
              <a:buFont typeface="Arial" panose="020B0604020202020204" pitchFamily="34" charset="0"/>
              <a:buChar char="•"/>
              <a:defRPr/>
            </a:pPr>
            <a:r>
              <a:rPr lang="en-US" sz="1900" b="0" dirty="0"/>
              <a:t>The selection committee does not consider simply participating in sports, arts, volunteering and employment in leadership positions as demonstrating Leadership in and of themselves</a:t>
            </a: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87148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945606"/>
            <a:ext cx="2466763" cy="1333041"/>
          </a:xfrm>
        </p:spPr>
        <p:txBody>
          <a:bodyPr>
            <a:noAutofit/>
          </a:bodyPr>
          <a:lstStyle/>
          <a:p>
            <a:pPr algn="ctr"/>
            <a:r>
              <a:rPr lang="en-US" sz="2800" b="1" dirty="0"/>
              <a:t>Leadership (cont’d)</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8" y="187288"/>
            <a:ext cx="5664452" cy="3415228"/>
          </a:xfrm>
        </p:spPr>
        <p:txBody>
          <a:bodyPr>
            <a:normAutofit/>
          </a:bodyPr>
          <a:lstStyle/>
          <a:p>
            <a:pPr marL="285750" indent="-285750" algn="l">
              <a:lnSpc>
                <a:spcPct val="100000"/>
              </a:lnSpc>
              <a:buFont typeface="Arial" panose="020B0604020202020204" pitchFamily="34" charset="0"/>
              <a:buChar char="•"/>
              <a:defRPr/>
            </a:pPr>
            <a:r>
              <a:rPr lang="en-US" sz="1800" b="0" dirty="0">
                <a:solidFill>
                  <a:srgbClr val="5E6971"/>
                </a:solidFill>
              </a:rPr>
              <a:t>The difference between leadership and volunteering is determined based on </a:t>
            </a:r>
            <a:r>
              <a:rPr lang="en-US" sz="1800" b="0" u="sng" dirty="0">
                <a:solidFill>
                  <a:srgbClr val="5E6971"/>
                </a:solidFill>
              </a:rPr>
              <a:t>the role </a:t>
            </a:r>
            <a:r>
              <a:rPr lang="en-US" sz="1800" b="0" dirty="0">
                <a:solidFill>
                  <a:srgbClr val="5E6971"/>
                </a:solidFill>
              </a:rPr>
              <a:t>you had in the extra-curricular activity</a:t>
            </a:r>
          </a:p>
          <a:p>
            <a:pPr marL="1028700" lvl="1">
              <a:lnSpc>
                <a:spcPct val="100000"/>
              </a:lnSpc>
              <a:buFont typeface="Arial" panose="020B0604020202020204" pitchFamily="34" charset="0"/>
              <a:buChar char="•"/>
              <a:defRPr/>
            </a:pPr>
            <a:r>
              <a:rPr lang="en-US" sz="1800" b="1" dirty="0">
                <a:solidFill>
                  <a:srgbClr val="5E6971"/>
                </a:solidFill>
              </a:rPr>
              <a:t>Leadership</a:t>
            </a:r>
            <a:r>
              <a:rPr lang="en-US" sz="1800" dirty="0">
                <a:solidFill>
                  <a:srgbClr val="5E6971"/>
                </a:solidFill>
              </a:rPr>
              <a:t> implies developing a strategic goal by one’s self to the benefit of a larger body and delegating tasks to others.</a:t>
            </a:r>
          </a:p>
          <a:p>
            <a:pPr marL="1028700" lvl="1">
              <a:lnSpc>
                <a:spcPct val="100000"/>
              </a:lnSpc>
              <a:buFont typeface="Arial" panose="020B0604020202020204" pitchFamily="34" charset="0"/>
              <a:buChar char="•"/>
              <a:defRPr/>
            </a:pPr>
            <a:r>
              <a:rPr lang="en-US" sz="1800" b="1" dirty="0">
                <a:solidFill>
                  <a:srgbClr val="5E6971"/>
                </a:solidFill>
              </a:rPr>
              <a:t>Volunteering</a:t>
            </a:r>
            <a:r>
              <a:rPr lang="en-US" sz="1800" dirty="0">
                <a:solidFill>
                  <a:srgbClr val="5E6971"/>
                </a:solidFill>
              </a:rPr>
              <a:t> implies following tasks that have been given by others; </a:t>
            </a:r>
            <a:r>
              <a:rPr lang="en-US" sz="1800" b="1" u="sng" dirty="0">
                <a:solidFill>
                  <a:srgbClr val="5E6971"/>
                </a:solidFill>
              </a:rPr>
              <a:t>if you lead the task then that is leadership!</a:t>
            </a:r>
          </a:p>
          <a:p>
            <a:pPr marL="1028700" lvl="1">
              <a:lnSpc>
                <a:spcPct val="100000"/>
              </a:lnSpc>
              <a:buFont typeface="Arial" panose="020B0604020202020204" pitchFamily="34" charset="0"/>
              <a:buChar char="•"/>
              <a:defRPr/>
            </a:pPr>
            <a:r>
              <a:rPr lang="en-US" sz="1800" dirty="0">
                <a:solidFill>
                  <a:srgbClr val="5E6971"/>
                </a:solidFill>
              </a:rPr>
              <a:t>Going above and beyond what might be expected</a:t>
            </a: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
        <p:nvSpPr>
          <p:cNvPr id="7" name="TextBox 6">
            <a:extLst>
              <a:ext uri="{FF2B5EF4-FFF2-40B4-BE49-F238E27FC236}">
                <a16:creationId xmlns:a16="http://schemas.microsoft.com/office/drawing/2014/main" id="{8C5D54E5-202C-4DDC-B8BB-0F999CF79C8B}"/>
              </a:ext>
            </a:extLst>
          </p:cNvPr>
          <p:cNvSpPr txBox="1"/>
          <p:nvPr/>
        </p:nvSpPr>
        <p:spPr>
          <a:xfrm>
            <a:off x="3117773" y="3583713"/>
            <a:ext cx="5470642" cy="646331"/>
          </a:xfrm>
          <a:prstGeom prst="rect">
            <a:avLst/>
          </a:prstGeom>
          <a:noFill/>
          <a:ln>
            <a:solidFill>
              <a:schemeClr val="accent1"/>
            </a:solidFill>
          </a:ln>
        </p:spPr>
        <p:txBody>
          <a:bodyPr wrap="square" rtlCol="0">
            <a:spAutoFit/>
          </a:bodyPr>
          <a:lstStyle/>
          <a:p>
            <a:r>
              <a:rPr lang="en-US" dirty="0">
                <a:solidFill>
                  <a:schemeClr val="accent1"/>
                </a:solidFill>
              </a:rPr>
              <a:t>Use this section to position yourself and role in extracurricular events that demonstrate leadership!</a:t>
            </a:r>
          </a:p>
        </p:txBody>
      </p:sp>
    </p:spTree>
    <p:extLst>
      <p:ext uri="{BB962C8B-B14F-4D97-AF65-F5344CB8AC3E}">
        <p14:creationId xmlns:p14="http://schemas.microsoft.com/office/powerpoint/2010/main" val="3074272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72867"/>
            <a:ext cx="2466763" cy="1388125"/>
          </a:xfrm>
        </p:spPr>
        <p:txBody>
          <a:bodyPr>
            <a:noAutofit/>
          </a:bodyPr>
          <a:lstStyle/>
          <a:p>
            <a:pPr algn="ctr"/>
            <a:r>
              <a:rPr lang="en-US" sz="2800" b="1" dirty="0"/>
              <a:t>Examples of Leadership</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188865"/>
            <a:ext cx="5581832" cy="4491926"/>
          </a:xfrm>
        </p:spPr>
        <p:txBody>
          <a:bodyPr>
            <a:normAutofit lnSpcReduction="10000"/>
          </a:bodyPr>
          <a:lstStyle/>
          <a:p>
            <a:r>
              <a:rPr lang="en-US" sz="1800" dirty="0"/>
              <a:t>Scientific Organization Student Leadership</a:t>
            </a:r>
          </a:p>
          <a:p>
            <a:r>
              <a:rPr lang="en-US" sz="1800" dirty="0"/>
              <a:t>Scientific Meeting Organization Tasks</a:t>
            </a:r>
          </a:p>
          <a:p>
            <a:r>
              <a:rPr lang="en-US" sz="1800" dirty="0"/>
              <a:t>University committees</a:t>
            </a:r>
          </a:p>
          <a:p>
            <a:r>
              <a:rPr lang="en-US" sz="1800" dirty="0"/>
              <a:t>Position Papers, Clinical Practice Guidelines</a:t>
            </a:r>
          </a:p>
          <a:p>
            <a:r>
              <a:rPr lang="en-US" sz="1800" dirty="0"/>
              <a:t>Invited talks</a:t>
            </a:r>
          </a:p>
          <a:p>
            <a:r>
              <a:rPr lang="en-US" sz="1800" dirty="0"/>
              <a:t>KT Exercises (especially coordination roles)</a:t>
            </a:r>
          </a:p>
          <a:p>
            <a:pPr lvl="1"/>
            <a:r>
              <a:rPr lang="en-US" sz="1800" dirty="0"/>
              <a:t>Community outreach with students, public health, etc.</a:t>
            </a:r>
          </a:p>
          <a:p>
            <a:r>
              <a:rPr lang="en-US" sz="1800" dirty="0"/>
              <a:t>Awards, Scholarships</a:t>
            </a:r>
          </a:p>
          <a:p>
            <a:r>
              <a:rPr lang="en-US" sz="1800" dirty="0"/>
              <a:t>Volunteerism (if you actually led something)</a:t>
            </a:r>
          </a:p>
          <a:p>
            <a:r>
              <a:rPr lang="en-US" sz="1800" dirty="0"/>
              <a:t>Recurring newsletter contributions</a:t>
            </a:r>
          </a:p>
          <a:p>
            <a:r>
              <a:rPr lang="en-US" sz="1800" dirty="0"/>
              <a:t>Patents</a:t>
            </a:r>
          </a:p>
          <a:p>
            <a:pPr marL="342900" indent="-342900" algn="l">
              <a:spcBef>
                <a:spcPts val="0"/>
              </a:spcBef>
              <a:spcAft>
                <a:spcPts val="1000"/>
              </a:spcAft>
              <a:buFont typeface="Wingdings" charset="2"/>
              <a:buChar char="§"/>
            </a:pPr>
            <a:endParaRPr lang="en-CA" sz="1800" b="0" dirty="0">
              <a:latin typeface="Arial" charset="0"/>
              <a:ea typeface="Arial" charset="0"/>
              <a:cs typeface="Arial" charset="0"/>
            </a:endParaRPr>
          </a:p>
          <a:p>
            <a:pPr marL="228038" lvl="1" indent="0">
              <a:spcAft>
                <a:spcPts val="1000"/>
              </a:spcAft>
              <a:buNone/>
            </a:pPr>
            <a:endParaRPr lang="en-CA" sz="18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a:xfrm>
            <a:off x="5250458" y="4680791"/>
            <a:ext cx="1958715" cy="273844"/>
          </a:xfrm>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04693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2126255"/>
            <a:ext cx="2466763" cy="1388125"/>
          </a:xfrm>
        </p:spPr>
        <p:txBody>
          <a:bodyPr>
            <a:noAutofit/>
          </a:bodyPr>
          <a:lstStyle/>
          <a:p>
            <a:pPr algn="ctr"/>
            <a:r>
              <a:rPr lang="en-US" sz="2800" b="1" dirty="0"/>
              <a:t>Examples of Leadership (cont’d)</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188865"/>
            <a:ext cx="5581832" cy="4491926"/>
          </a:xfrm>
        </p:spPr>
        <p:txBody>
          <a:bodyPr>
            <a:normAutofit lnSpcReduction="10000"/>
          </a:bodyPr>
          <a:lstStyle/>
          <a:p>
            <a:r>
              <a:rPr lang="en-US" sz="1800" dirty="0"/>
              <a:t>Assessment/Review Activities</a:t>
            </a:r>
          </a:p>
          <a:p>
            <a:pPr lvl="1"/>
            <a:r>
              <a:rPr lang="en-US" sz="1800" dirty="0"/>
              <a:t>Journal reviews</a:t>
            </a:r>
          </a:p>
          <a:p>
            <a:pPr lvl="1"/>
            <a:r>
              <a:rPr lang="en-US" sz="1800" dirty="0"/>
              <a:t>Conference reviews</a:t>
            </a:r>
          </a:p>
          <a:p>
            <a:pPr lvl="1"/>
            <a:r>
              <a:rPr lang="en-US" sz="1800" dirty="0"/>
              <a:t>Grant reviews</a:t>
            </a:r>
          </a:p>
          <a:p>
            <a:pPr lvl="1"/>
            <a:r>
              <a:rPr lang="en-US" sz="1800" dirty="0"/>
              <a:t>Organizational reviews</a:t>
            </a:r>
          </a:p>
          <a:p>
            <a:r>
              <a:rPr lang="en-US" sz="1800" dirty="0"/>
              <a:t>Teaching</a:t>
            </a:r>
          </a:p>
          <a:p>
            <a:pPr lvl="1"/>
            <a:r>
              <a:rPr lang="en-US" sz="1800" dirty="0"/>
              <a:t>Programs developed and taught</a:t>
            </a:r>
          </a:p>
          <a:p>
            <a:pPr lvl="1"/>
            <a:r>
              <a:rPr lang="en-US" sz="1800" dirty="0"/>
              <a:t>Courses developed and taught</a:t>
            </a:r>
          </a:p>
          <a:p>
            <a:r>
              <a:rPr lang="en-US" sz="1800" dirty="0"/>
              <a:t>Supervisory Activity</a:t>
            </a:r>
          </a:p>
          <a:p>
            <a:pPr lvl="1"/>
            <a:r>
              <a:rPr lang="en-US" sz="1800" dirty="0"/>
              <a:t>Student Supervision</a:t>
            </a:r>
          </a:p>
          <a:p>
            <a:pPr lvl="1"/>
            <a:r>
              <a:rPr lang="en-US" sz="1800" dirty="0"/>
              <a:t>Staff Supervision</a:t>
            </a:r>
          </a:p>
          <a:p>
            <a:pPr lvl="1"/>
            <a:r>
              <a:rPr lang="en-US" sz="1800" dirty="0"/>
              <a:t>Mentoring </a:t>
            </a:r>
          </a:p>
          <a:p>
            <a:pPr marL="0" indent="0" algn="l">
              <a:spcBef>
                <a:spcPts val="0"/>
              </a:spcBef>
              <a:spcAft>
                <a:spcPts val="1000"/>
              </a:spcAft>
              <a:buNone/>
            </a:pPr>
            <a:endParaRPr lang="en-CA" sz="1800" b="0" dirty="0">
              <a:latin typeface="Arial" charset="0"/>
              <a:ea typeface="Arial" charset="0"/>
              <a:cs typeface="Arial" charset="0"/>
            </a:endParaRPr>
          </a:p>
          <a:p>
            <a:pPr marL="228038" lvl="1" indent="0">
              <a:spcAft>
                <a:spcPts val="1000"/>
              </a:spcAft>
              <a:buNone/>
            </a:pPr>
            <a:endParaRPr lang="en-CA" sz="18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a:xfrm>
            <a:off x="5250458" y="4680791"/>
            <a:ext cx="1958715" cy="273844"/>
          </a:xfrm>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971140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355075"/>
            <a:ext cx="2466763" cy="2225407"/>
          </a:xfrm>
        </p:spPr>
        <p:txBody>
          <a:bodyPr>
            <a:noAutofit/>
          </a:bodyPr>
          <a:lstStyle/>
          <a:p>
            <a:pPr algn="ctr"/>
            <a:r>
              <a:rPr lang="en-US" sz="2800" b="1" dirty="0"/>
              <a:t>Tips for putting together the application</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661012"/>
            <a:ext cx="5581832" cy="3789802"/>
          </a:xfrm>
        </p:spPr>
        <p:txBody>
          <a:bodyPr>
            <a:normAutofit/>
          </a:bodyPr>
          <a:lstStyle/>
          <a:p>
            <a:pPr marL="1085850" lvl="1" indent="-342900">
              <a:buSzPct val="100000"/>
              <a:buFont typeface="Arial" panose="020B0604020202020204" pitchFamily="34" charset="0"/>
              <a:buChar char="•"/>
            </a:pPr>
            <a:r>
              <a:rPr lang="en-US" altLang="en-US" sz="1800" dirty="0"/>
              <a:t>Research Proposal</a:t>
            </a:r>
          </a:p>
          <a:p>
            <a:pPr marL="1085850" lvl="1" indent="-342900">
              <a:buSzPct val="100000"/>
              <a:buFont typeface="Arial" panose="020B0604020202020204" pitchFamily="34" charset="0"/>
              <a:buChar char="•"/>
            </a:pPr>
            <a:r>
              <a:rPr lang="en-US" altLang="en-US" sz="1800" dirty="0"/>
              <a:t>Personal Leadership Statement</a:t>
            </a:r>
          </a:p>
          <a:p>
            <a:pPr marL="1085850" lvl="1" indent="-342900">
              <a:buSzPct val="100000"/>
              <a:buFont typeface="Arial" panose="020B0604020202020204" pitchFamily="34" charset="0"/>
              <a:buChar char="•"/>
            </a:pPr>
            <a:r>
              <a:rPr lang="en-US" altLang="en-US" sz="1800" dirty="0"/>
              <a:t>CCV</a:t>
            </a:r>
          </a:p>
          <a:p>
            <a:pPr marL="1085850" lvl="1" indent="-342900">
              <a:buSzPct val="100000"/>
              <a:buFont typeface="Arial" panose="020B0604020202020204" pitchFamily="34" charset="0"/>
              <a:buChar char="•"/>
            </a:pPr>
            <a:r>
              <a:rPr lang="en-US" altLang="en-US" sz="1800" dirty="0"/>
              <a:t>Special Circumstances (optional)</a:t>
            </a:r>
          </a:p>
          <a:p>
            <a:pPr marL="1085850" lvl="1" indent="-342900">
              <a:buSzPct val="100000"/>
              <a:buFont typeface="Arial" panose="020B0604020202020204" pitchFamily="34" charset="0"/>
              <a:buChar char="•"/>
            </a:pPr>
            <a:r>
              <a:rPr lang="en-US" altLang="en-US" sz="1800" dirty="0"/>
              <a:t>Two Referee Assessments</a:t>
            </a:r>
          </a:p>
          <a:p>
            <a:pPr marL="1085850" lvl="1" indent="-342900">
              <a:buSzPct val="100000"/>
              <a:buFont typeface="Arial" panose="020B0604020202020204" pitchFamily="34" charset="0"/>
              <a:buChar char="•"/>
            </a:pPr>
            <a:r>
              <a:rPr lang="en-US" altLang="en-US" sz="1800" dirty="0"/>
              <a:t>Two Leadership Reference Letters</a:t>
            </a:r>
          </a:p>
          <a:p>
            <a:pPr marL="1085850" lvl="1" indent="-342900">
              <a:buSzPct val="100000"/>
              <a:buFont typeface="Arial" panose="020B0604020202020204" pitchFamily="34" charset="0"/>
              <a:buChar char="•"/>
            </a:pPr>
            <a:endParaRPr lang="en-US" sz="1800" b="0" dirty="0">
              <a:latin typeface="Arial" charset="0"/>
              <a:ea typeface="Arial" charset="0"/>
              <a:cs typeface="Arial" charset="0"/>
            </a:endParaRPr>
          </a:p>
          <a:p>
            <a:pPr marL="1085850" lvl="1" indent="-342900">
              <a:buSzPct val="100000"/>
              <a:buFont typeface="Arial" panose="020B0604020202020204" pitchFamily="34" charset="0"/>
              <a:buChar char="•"/>
            </a:pPr>
            <a:endParaRPr lang="en-CA" sz="1800" b="0" dirty="0">
              <a:latin typeface="Arial" charset="0"/>
              <a:ea typeface="Arial" charset="0"/>
              <a:cs typeface="Arial" charset="0"/>
            </a:endParaRPr>
          </a:p>
          <a:p>
            <a:pPr marL="228038" lvl="1" indent="0">
              <a:spcAft>
                <a:spcPts val="1000"/>
              </a:spcAft>
              <a:buNone/>
            </a:pPr>
            <a:endParaRPr lang="en-CA" sz="18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
        <p:nvSpPr>
          <p:cNvPr id="7" name="TextBox 6">
            <a:extLst>
              <a:ext uri="{FF2B5EF4-FFF2-40B4-BE49-F238E27FC236}">
                <a16:creationId xmlns:a16="http://schemas.microsoft.com/office/drawing/2014/main" id="{278D47CB-B69F-401C-8804-4F7FE08340CF}"/>
              </a:ext>
            </a:extLst>
          </p:cNvPr>
          <p:cNvSpPr txBox="1"/>
          <p:nvPr/>
        </p:nvSpPr>
        <p:spPr>
          <a:xfrm>
            <a:off x="3104968" y="3057574"/>
            <a:ext cx="5769998" cy="1200329"/>
          </a:xfrm>
          <a:prstGeom prst="rect">
            <a:avLst/>
          </a:prstGeom>
          <a:noFill/>
          <a:ln>
            <a:solidFill>
              <a:schemeClr val="accent1"/>
            </a:solidFill>
          </a:ln>
        </p:spPr>
        <p:txBody>
          <a:bodyPr wrap="square" rtlCol="0">
            <a:spAutoFit/>
          </a:bodyPr>
          <a:lstStyle/>
          <a:p>
            <a:pPr algn="ctr"/>
            <a:r>
              <a:rPr lang="en-US" dirty="0">
                <a:solidFill>
                  <a:schemeClr val="accent1"/>
                </a:solidFill>
              </a:rPr>
              <a:t>Remember reviewers of your application come from variety of disciplines and backgrounds!! </a:t>
            </a:r>
          </a:p>
          <a:p>
            <a:pPr algn="ctr"/>
            <a:r>
              <a:rPr lang="en-US" dirty="0">
                <a:solidFill>
                  <a:schemeClr val="accent1"/>
                </a:solidFill>
              </a:rPr>
              <a:t>You need to write in a way that is accessible (understandable), meaningful and impactful</a:t>
            </a:r>
          </a:p>
        </p:txBody>
      </p:sp>
    </p:spTree>
    <p:extLst>
      <p:ext uri="{BB962C8B-B14F-4D97-AF65-F5344CB8AC3E}">
        <p14:creationId xmlns:p14="http://schemas.microsoft.com/office/powerpoint/2010/main" val="300522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64313"/>
            <a:ext cx="2549383" cy="708668"/>
          </a:xfrm>
        </p:spPr>
        <p:txBody>
          <a:bodyPr>
            <a:noAutofit/>
          </a:bodyPr>
          <a:lstStyle/>
          <a:p>
            <a:pPr algn="ctr"/>
            <a:r>
              <a:rPr lang="en-US" sz="2800" b="1" dirty="0"/>
              <a:t>Overview</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424649"/>
            <a:ext cx="5730560" cy="4059216"/>
          </a:xfrm>
        </p:spPr>
        <p:txBody>
          <a:bodyPr>
            <a:normAutofit fontScale="85000" lnSpcReduction="20000"/>
          </a:bodyPr>
          <a:lstStyle/>
          <a:p>
            <a:pPr marL="0" indent="0" algn="l">
              <a:buNone/>
              <a:defRPr/>
            </a:pPr>
            <a:r>
              <a:rPr lang="en-US" sz="2100" b="1" dirty="0"/>
              <a:t>Background</a:t>
            </a:r>
          </a:p>
          <a:p>
            <a:pPr marL="285750" indent="-285750" algn="l">
              <a:buFont typeface="Arial" panose="020B0604020202020204" pitchFamily="34" charset="0"/>
              <a:buChar char="•"/>
              <a:defRPr/>
            </a:pPr>
            <a:r>
              <a:rPr lang="en-US" sz="2100" b="0" dirty="0"/>
              <a:t>Tri-Agency program designed to attract and retain world-class doctoral students to a Canadian University</a:t>
            </a:r>
          </a:p>
          <a:p>
            <a:pPr marL="0" indent="0" algn="l">
              <a:buNone/>
              <a:defRPr/>
            </a:pPr>
            <a:endParaRPr lang="en-US" sz="2100" b="0" dirty="0"/>
          </a:p>
          <a:p>
            <a:pPr marL="0" indent="0" algn="l">
              <a:buNone/>
              <a:defRPr/>
            </a:pPr>
            <a:r>
              <a:rPr lang="en-US" sz="2100" b="1" dirty="0"/>
              <a:t>Value</a:t>
            </a:r>
          </a:p>
          <a:p>
            <a:pPr marL="285750" indent="-285750" algn="l">
              <a:buFont typeface="Arial" panose="020B0604020202020204" pitchFamily="34" charset="0"/>
              <a:buChar char="•"/>
              <a:defRPr/>
            </a:pPr>
            <a:r>
              <a:rPr lang="en-US" sz="2100" b="0" dirty="0"/>
              <a:t>$50,000 per year for up to 3 years</a:t>
            </a:r>
          </a:p>
          <a:p>
            <a:pPr algn="l">
              <a:defRPr/>
            </a:pPr>
            <a:endParaRPr lang="en-US" sz="2100" b="0" dirty="0"/>
          </a:p>
          <a:p>
            <a:pPr marL="0" indent="0" algn="l">
              <a:buNone/>
              <a:defRPr/>
            </a:pPr>
            <a:r>
              <a:rPr lang="en-US" sz="2100" b="1" dirty="0"/>
              <a:t>Duration and Start Date</a:t>
            </a:r>
          </a:p>
          <a:p>
            <a:pPr marL="285750" indent="-285750" algn="l">
              <a:buFont typeface="Arial" panose="020B0604020202020204" pitchFamily="34" charset="0"/>
              <a:buChar char="•"/>
              <a:defRPr/>
            </a:pPr>
            <a:r>
              <a:rPr lang="en-US" sz="2100" b="0" dirty="0"/>
              <a:t>Up to 3 years depending on how many months of doctoral studies completed.  </a:t>
            </a:r>
          </a:p>
          <a:p>
            <a:pPr marL="285750" indent="-285750" algn="l">
              <a:buFont typeface="Arial" panose="020B0604020202020204" pitchFamily="34" charset="0"/>
              <a:buChar char="•"/>
              <a:defRPr/>
            </a:pPr>
            <a:r>
              <a:rPr lang="en-US" sz="2100" b="0" dirty="0"/>
              <a:t>Start date of May 2024, September 2024 or January 2025</a:t>
            </a:r>
          </a:p>
          <a:p>
            <a:pPr algn="l">
              <a:defRPr/>
            </a:pPr>
            <a:endParaRPr lang="en-US" sz="800" b="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605178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644635"/>
            <a:ext cx="2466763" cy="1854230"/>
          </a:xfrm>
        </p:spPr>
        <p:txBody>
          <a:bodyPr>
            <a:noAutofit/>
          </a:bodyPr>
          <a:lstStyle/>
          <a:p>
            <a:pPr algn="ctr"/>
            <a:r>
              <a:rPr lang="en-US" sz="2800" b="1" dirty="0"/>
              <a:t>Tips for the Research Proposal</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462709"/>
            <a:ext cx="5581832" cy="3866920"/>
          </a:xfrm>
        </p:spPr>
        <p:txBody>
          <a:bodyPr>
            <a:normAutofit fontScale="92500"/>
          </a:bodyPr>
          <a:lstStyle/>
          <a:p>
            <a:pPr marL="571500" indent="-285750" algn="l">
              <a:spcAft>
                <a:spcPts val="1200"/>
              </a:spcAft>
              <a:buSzPct val="100000"/>
              <a:buFont typeface="Arial"/>
              <a:buChar char="•"/>
            </a:pPr>
            <a:r>
              <a:rPr lang="en-US" altLang="en-US" sz="1800" b="0" dirty="0"/>
              <a:t>Reviewers are mostly a (non-specialist audience), and as such your proposal should be written in non-technical terms, </a:t>
            </a:r>
            <a:r>
              <a:rPr lang="en-US" altLang="en-US" sz="1800" u="sng" dirty="0"/>
              <a:t>avoid jargon!</a:t>
            </a:r>
          </a:p>
          <a:p>
            <a:pPr marL="571500" indent="-285750" algn="l">
              <a:spcAft>
                <a:spcPts val="1200"/>
              </a:spcAft>
              <a:buSzPct val="100000"/>
              <a:buFont typeface="Arial"/>
              <a:buChar char="•"/>
            </a:pPr>
            <a:r>
              <a:rPr lang="en-US" altLang="en-US" sz="1800" b="0" dirty="0"/>
              <a:t>Use graphs and images only if reviewers will understand them (they take space away from presenting your proposal)</a:t>
            </a:r>
          </a:p>
          <a:p>
            <a:pPr marL="571500" indent="-285750" algn="l">
              <a:spcAft>
                <a:spcPts val="1200"/>
              </a:spcAft>
              <a:buSzPct val="100000"/>
              <a:buFont typeface="Arial"/>
              <a:buChar char="•"/>
            </a:pPr>
            <a:r>
              <a:rPr lang="en-US" altLang="en-US" sz="1800" b="0" dirty="0"/>
              <a:t>Be clear</a:t>
            </a:r>
          </a:p>
          <a:p>
            <a:pPr marL="571500" indent="-285750" algn="l">
              <a:spcAft>
                <a:spcPts val="1200"/>
              </a:spcAft>
              <a:buSzPct val="100000"/>
              <a:buFont typeface="Arial"/>
              <a:buChar char="•"/>
            </a:pPr>
            <a:r>
              <a:rPr lang="en-US" altLang="en-US" sz="1800" b="0" dirty="0"/>
              <a:t>Formulate around a well understood hypothesis</a:t>
            </a:r>
          </a:p>
          <a:p>
            <a:pPr marL="571500" indent="-285750" algn="l">
              <a:spcAft>
                <a:spcPts val="1200"/>
              </a:spcAft>
              <a:buSzPct val="100000"/>
              <a:buFont typeface="Arial"/>
              <a:buChar char="•"/>
            </a:pPr>
            <a:r>
              <a:rPr lang="en-US" altLang="en-US" sz="1800" b="0" dirty="0"/>
              <a:t>Use full two pages and headings (French proposals can be up to two and half pages)</a:t>
            </a:r>
          </a:p>
          <a:p>
            <a:pPr marL="571500" indent="-285750" algn="l">
              <a:spcAft>
                <a:spcPts val="1200"/>
              </a:spcAft>
              <a:buSzPct val="100000"/>
              <a:buFont typeface="Arial"/>
              <a:buChar char="•"/>
            </a:pPr>
            <a:endParaRPr lang="en-US" altLang="en-US" sz="1800" b="0" dirty="0"/>
          </a:p>
          <a:p>
            <a:pPr marL="342900" indent="-342900" algn="l">
              <a:spcBef>
                <a:spcPts val="0"/>
              </a:spcBef>
              <a:spcAft>
                <a:spcPts val="1000"/>
              </a:spcAft>
              <a:buFont typeface="Wingdings" charset="2"/>
              <a:buChar char="§"/>
            </a:pPr>
            <a:endParaRPr lang="en-CA" sz="1800" b="0" dirty="0">
              <a:latin typeface="Arial" charset="0"/>
              <a:ea typeface="Arial" charset="0"/>
              <a:cs typeface="Arial" charset="0"/>
            </a:endParaRPr>
          </a:p>
          <a:p>
            <a:pPr marL="228038" lvl="1" indent="0">
              <a:spcAft>
                <a:spcPts val="1000"/>
              </a:spcAft>
              <a:buNone/>
            </a:pPr>
            <a:endParaRPr lang="en-CA" sz="18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55189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434789"/>
            <a:ext cx="2549383" cy="1854229"/>
          </a:xfrm>
        </p:spPr>
        <p:txBody>
          <a:bodyPr>
            <a:noAutofit/>
          </a:bodyPr>
          <a:lstStyle/>
          <a:p>
            <a:pPr algn="ctr"/>
            <a:r>
              <a:rPr lang="en-US" sz="2800" b="1" dirty="0"/>
              <a:t>Tips for the Personal Leadership Statement</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540195"/>
            <a:ext cx="5581832" cy="3855904"/>
          </a:xfrm>
        </p:spPr>
        <p:txBody>
          <a:bodyPr>
            <a:normAutofit/>
          </a:bodyPr>
          <a:lstStyle/>
          <a:p>
            <a:pPr marL="285750" indent="-285750" algn="l">
              <a:buFont typeface="Arial" panose="020B0604020202020204" pitchFamily="34" charset="0"/>
              <a:buChar char="•"/>
            </a:pPr>
            <a:r>
              <a:rPr lang="en-US" altLang="en-US" sz="1800" b="0" dirty="0"/>
              <a:t>This document should present to the committee a clear statement of what personal experiences have shaped your doctoral research. </a:t>
            </a:r>
          </a:p>
          <a:p>
            <a:pPr marL="285750" indent="-285750" algn="l">
              <a:buFont typeface="Arial" panose="020B0604020202020204" pitchFamily="34" charset="0"/>
              <a:buChar char="•"/>
            </a:pPr>
            <a:r>
              <a:rPr lang="en-US" sz="1800" dirty="0">
                <a:solidFill>
                  <a:srgbClr val="333333"/>
                </a:solidFill>
                <a:effectLst/>
                <a:latin typeface="Helvetica" panose="020B0604020202020204" pitchFamily="34" charset="0"/>
                <a:ea typeface="Calibri" panose="020F0502020204030204" pitchFamily="34" charset="0"/>
              </a:rPr>
              <a:t>The statement should go beyond a list of accomplishments.</a:t>
            </a:r>
          </a:p>
          <a:p>
            <a:pPr marL="285750" indent="-285750" algn="l">
              <a:buFont typeface="Arial" panose="020B0604020202020204" pitchFamily="34" charset="0"/>
              <a:buChar char="•"/>
            </a:pPr>
            <a:r>
              <a:rPr lang="en-US" sz="1800" dirty="0">
                <a:solidFill>
                  <a:srgbClr val="333333"/>
                </a:solidFill>
                <a:effectLst/>
                <a:latin typeface="Helvetica" panose="020B0604020202020204" pitchFamily="34" charset="0"/>
                <a:ea typeface="Calibri" panose="020F0502020204030204" pitchFamily="34" charset="0"/>
              </a:rPr>
              <a:t>Applicants should outline to the committee the ways in which these accomplishments demonstrate their leadership abilities and skills.</a:t>
            </a:r>
            <a:endParaRPr lang="en-US" altLang="en-US" sz="1800" b="0" dirty="0"/>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415729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434789"/>
            <a:ext cx="2549383" cy="1854229"/>
          </a:xfrm>
        </p:spPr>
        <p:txBody>
          <a:bodyPr>
            <a:noAutofit/>
          </a:bodyPr>
          <a:lstStyle/>
          <a:p>
            <a:pPr algn="ctr"/>
            <a:r>
              <a:rPr lang="en-US" sz="2800" b="1" dirty="0"/>
              <a:t>Tips for the Personal Leadership Statement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540195"/>
            <a:ext cx="5581832" cy="3855904"/>
          </a:xfrm>
        </p:spPr>
        <p:txBody>
          <a:bodyPr>
            <a:normAutofit/>
          </a:bodyPr>
          <a:lstStyle/>
          <a:p>
            <a:pPr marL="285750" indent="-285750" algn="l">
              <a:buFont typeface="Arial" panose="020B0604020202020204" pitchFamily="34" charset="0"/>
              <a:buChar char="•"/>
            </a:pPr>
            <a:r>
              <a:rPr lang="en-US" altLang="en-US" sz="1800" b="0" dirty="0"/>
              <a:t>Please consider the following points when crafting the statement:</a:t>
            </a:r>
          </a:p>
          <a:p>
            <a:pPr marL="1028700" lvl="1"/>
            <a:r>
              <a:rPr lang="en-US" altLang="en-US" sz="1800" b="1" dirty="0"/>
              <a:t>Read the Vanier website carefully </a:t>
            </a:r>
            <a:r>
              <a:rPr lang="en-US" altLang="en-US" sz="1800" dirty="0"/>
              <a:t>and follow instructions</a:t>
            </a:r>
          </a:p>
          <a:p>
            <a:pPr marL="1028700" lvl="1"/>
            <a:r>
              <a:rPr lang="en-US" altLang="en-US" sz="1800" dirty="0"/>
              <a:t>Use full two pages (French statement can be up to two and half pages)</a:t>
            </a:r>
          </a:p>
          <a:p>
            <a:pPr marL="1028700" lvl="1"/>
            <a:r>
              <a:rPr lang="en-US" altLang="en-US" sz="1800" dirty="0"/>
              <a:t>Use strong action words and use same words in your CCV</a:t>
            </a:r>
          </a:p>
          <a:p>
            <a:pPr marL="1028700" lvl="1"/>
            <a:r>
              <a:rPr lang="en-US" altLang="en-US" sz="1800" dirty="0"/>
              <a:t>Be succinct, concise, and avoid a ‘autobiographical’ approach</a:t>
            </a: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005709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fontScale="92500" lnSpcReduction="20000"/>
          </a:bodyPr>
          <a:lstStyle/>
          <a:p>
            <a:pPr marL="0" indent="0" algn="l">
              <a:spcBef>
                <a:spcPts val="0"/>
              </a:spcBef>
              <a:spcAft>
                <a:spcPts val="1000"/>
              </a:spcAft>
              <a:buNone/>
            </a:pPr>
            <a:r>
              <a:rPr lang="en-US" sz="2000" dirty="0">
                <a:solidFill>
                  <a:schemeClr val="accent1"/>
                </a:solidFill>
              </a:rPr>
              <a:t>‘Engaging’ &amp; ‘Impactful’</a:t>
            </a:r>
          </a:p>
          <a:p>
            <a:r>
              <a:rPr lang="en-US" sz="1800" dirty="0"/>
              <a:t>Two page statement highlighting activities as they relate to your future as a leader in your field of research </a:t>
            </a:r>
          </a:p>
          <a:p>
            <a:r>
              <a:rPr lang="en-US" sz="1800" dirty="0"/>
              <a:t>Be deliberate when describing activities in which you participated that support your future leadership abilities in your area of research </a:t>
            </a:r>
          </a:p>
          <a:p>
            <a:pPr lvl="1"/>
            <a:r>
              <a:rPr lang="en-US" sz="1800" dirty="0"/>
              <a:t>Link your activities to your goals and research program</a:t>
            </a:r>
          </a:p>
          <a:p>
            <a:pPr lvl="1"/>
            <a:r>
              <a:rPr lang="en-US" sz="1800" dirty="0"/>
              <a:t>Consider how academic researchers ‘tell their story’</a:t>
            </a:r>
          </a:p>
          <a:p>
            <a:r>
              <a:rPr lang="en-US" sz="1800" dirty="0"/>
              <a:t>Clear writing and formatting </a:t>
            </a:r>
            <a:r>
              <a:rPr lang="en-US" sz="1800" dirty="0">
                <a:solidFill>
                  <a:schemeClr val="accent1"/>
                </a:solidFill>
              </a:rPr>
              <a:t>(spacing, paragraphs, headings)</a:t>
            </a:r>
          </a:p>
          <a:p>
            <a:r>
              <a:rPr lang="en-US" sz="1800" dirty="0"/>
              <a:t>Describe what you are doing/have done above and beyond your research and coursework</a:t>
            </a:r>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204766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fontScale="92500"/>
          </a:bodyPr>
          <a:lstStyle/>
          <a:p>
            <a:pPr marL="0" indent="0">
              <a:buNone/>
            </a:pPr>
            <a:r>
              <a:rPr lang="en-US" sz="2100" dirty="0">
                <a:solidFill>
                  <a:schemeClr val="accent1"/>
                </a:solidFill>
              </a:rPr>
              <a:t>Objective</a:t>
            </a:r>
          </a:p>
          <a:p>
            <a:pPr marL="0" indent="0">
              <a:buNone/>
            </a:pPr>
            <a:r>
              <a:rPr lang="en-US" sz="2100" dirty="0"/>
              <a:t>To show how you’ve started on your way to become a future leader and have that potential</a:t>
            </a:r>
          </a:p>
          <a:p>
            <a:pPr marL="0" indent="0">
              <a:buNone/>
            </a:pPr>
            <a:endParaRPr lang="en-US" sz="2100" dirty="0"/>
          </a:p>
          <a:p>
            <a:r>
              <a:rPr lang="en-US" sz="2100" dirty="0"/>
              <a:t>Try to tell a compelling story that links to your research accomplishments and future goals/trajectory</a:t>
            </a:r>
          </a:p>
          <a:p>
            <a:r>
              <a:rPr lang="en-US" sz="2100" dirty="0"/>
              <a:t>Where to start</a:t>
            </a:r>
          </a:p>
          <a:p>
            <a:pPr lvl="1"/>
            <a:r>
              <a:rPr lang="en-US" sz="2100" dirty="0"/>
              <a:t>List all of your potential leadership activities</a:t>
            </a:r>
          </a:p>
          <a:p>
            <a:pPr lvl="1"/>
            <a:r>
              <a:rPr lang="en-US" sz="2100" dirty="0"/>
              <a:t>Pick the top three</a:t>
            </a:r>
          </a:p>
          <a:p>
            <a:pPr lvl="1"/>
            <a:r>
              <a:rPr lang="en-US" sz="2100" dirty="0"/>
              <a:t>Consider how to present for maximum impact</a:t>
            </a:r>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633669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a:bodyPr>
          <a:lstStyle/>
          <a:p>
            <a:r>
              <a:rPr lang="en-US" sz="1800" dirty="0"/>
              <a:t>Your leadership statement should be as compelling as your research proposal!</a:t>
            </a:r>
          </a:p>
          <a:p>
            <a:r>
              <a:rPr lang="en-US" sz="1800" dirty="0"/>
              <a:t>Modesty is not a virtue here</a:t>
            </a:r>
          </a:p>
          <a:p>
            <a:r>
              <a:rPr lang="en-US" sz="1800" dirty="0"/>
              <a:t>When selecting activities, support  them by:</a:t>
            </a:r>
          </a:p>
          <a:p>
            <a:pPr lvl="1"/>
            <a:r>
              <a:rPr lang="en-US" sz="1800" dirty="0"/>
              <a:t>Describe their significance in terms of your leadership and sphere of influence;</a:t>
            </a:r>
          </a:p>
          <a:p>
            <a:pPr lvl="1"/>
            <a:r>
              <a:rPr lang="en-US" sz="1800" dirty="0"/>
              <a:t>Discuss their impact and importance in terms of your career objectives (press interviews, blogs, other coverage can be highlighted)</a:t>
            </a:r>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528592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a:bodyPr>
          <a:lstStyle/>
          <a:p>
            <a:pPr marL="0" indent="0" algn="l">
              <a:spcBef>
                <a:spcPts val="0"/>
              </a:spcBef>
              <a:spcAft>
                <a:spcPts val="1000"/>
              </a:spcAft>
              <a:buNone/>
            </a:pPr>
            <a:r>
              <a:rPr lang="en-US" sz="2000" dirty="0">
                <a:solidFill>
                  <a:schemeClr val="accent1"/>
                </a:solidFill>
              </a:rPr>
              <a:t>Crafting your Leadership Statement</a:t>
            </a:r>
          </a:p>
          <a:p>
            <a:r>
              <a:rPr lang="en-US" sz="1800" dirty="0"/>
              <a:t>Put strongest roles and proof up front, then add more minor roles, then volunteering (if necessary)</a:t>
            </a:r>
          </a:p>
          <a:p>
            <a:r>
              <a:rPr lang="en-US" sz="1800" dirty="0"/>
              <a:t>Provide actual proof of change</a:t>
            </a:r>
          </a:p>
          <a:p>
            <a:pPr lvl="1"/>
            <a:r>
              <a:rPr lang="en-US" sz="1800" dirty="0"/>
              <a:t>Explain the role you played in improving/changing things </a:t>
            </a:r>
          </a:p>
          <a:p>
            <a:pPr lvl="1"/>
            <a:r>
              <a:rPr lang="en-US" sz="1800" dirty="0"/>
              <a:t>Don’t just list changes</a:t>
            </a:r>
          </a:p>
          <a:p>
            <a:pPr lvl="1"/>
            <a:r>
              <a:rPr lang="en-US" sz="1800" dirty="0"/>
              <a:t>Indicate change that has occurred since you assumed leadership (how was it before and after you led)</a:t>
            </a:r>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037041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a:bodyPr>
          <a:lstStyle/>
          <a:p>
            <a:pPr marL="0" indent="0" algn="l">
              <a:spcBef>
                <a:spcPts val="0"/>
              </a:spcBef>
              <a:spcAft>
                <a:spcPts val="1000"/>
              </a:spcAft>
              <a:buNone/>
            </a:pPr>
            <a:r>
              <a:rPr lang="en-US" sz="2000" dirty="0">
                <a:solidFill>
                  <a:schemeClr val="accent1"/>
                </a:solidFill>
              </a:rPr>
              <a:t>Crafting your Leadership Statement (cont’d)</a:t>
            </a:r>
          </a:p>
          <a:p>
            <a:r>
              <a:rPr lang="en-US" sz="1800" dirty="0"/>
              <a:t>Never expect the reviewer will understand the extent of the accomplishment;</a:t>
            </a:r>
          </a:p>
          <a:p>
            <a:pPr lvl="1"/>
            <a:r>
              <a:rPr lang="en-US" sz="1800" dirty="0"/>
              <a:t>Stress the value of the work, give them insights into how the reviewer should value the contribution</a:t>
            </a:r>
          </a:p>
          <a:p>
            <a:pPr lvl="1"/>
            <a:r>
              <a:rPr lang="en-US" sz="1800" dirty="0"/>
              <a:t>Highlight how you have gone above and beyond expected norms to foster others and spearhead change</a:t>
            </a:r>
          </a:p>
          <a:p>
            <a:pPr lvl="1"/>
            <a:r>
              <a:rPr lang="en-US" sz="1800" dirty="0"/>
              <a:t>Be up front, honest, and authentic</a:t>
            </a:r>
          </a:p>
          <a:p>
            <a:pPr lvl="1"/>
            <a:endParaRPr lang="en-US" sz="1800" dirty="0"/>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476176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lnSpcReduction="10000"/>
          </a:bodyPr>
          <a:lstStyle/>
          <a:p>
            <a:pPr marL="0" indent="0" algn="l">
              <a:spcBef>
                <a:spcPts val="0"/>
              </a:spcBef>
              <a:spcAft>
                <a:spcPts val="1000"/>
              </a:spcAft>
              <a:buNone/>
            </a:pPr>
            <a:r>
              <a:rPr lang="en-US" sz="2000" dirty="0">
                <a:solidFill>
                  <a:schemeClr val="accent1"/>
                </a:solidFill>
              </a:rPr>
              <a:t>Crafting your Leadership Statement (cont’d)</a:t>
            </a:r>
          </a:p>
          <a:p>
            <a:r>
              <a:rPr lang="en-US" sz="1800" dirty="0"/>
              <a:t>Use numbers to back up your claims (increase in membership, readership, funding, etc.)</a:t>
            </a:r>
          </a:p>
          <a:p>
            <a:r>
              <a:rPr lang="en-US" sz="1800" dirty="0"/>
              <a:t>Use strong action words that convey leadership (don’t overuse led, lead, etc.)</a:t>
            </a:r>
          </a:p>
          <a:p>
            <a:r>
              <a:rPr lang="en-US" sz="1800" dirty="0"/>
              <a:t>State what the end impact is anticipated to be</a:t>
            </a:r>
          </a:p>
          <a:p>
            <a:r>
              <a:rPr lang="en-US" sz="1800" dirty="0"/>
              <a:t>Avoid unrelated fluff:</a:t>
            </a:r>
          </a:p>
          <a:p>
            <a:pPr lvl="1"/>
            <a:r>
              <a:rPr lang="en-US" sz="1800" dirty="0"/>
              <a:t>Too often, content is too focused on biographical elements on why they wanted to become a researcher</a:t>
            </a:r>
          </a:p>
          <a:p>
            <a:pPr lvl="1"/>
            <a:r>
              <a:rPr lang="en-US" sz="1800" dirty="0"/>
              <a:t>Insufficient evidence of leadership can put off reviewers because it doesn’t come to the point quickly enough</a:t>
            </a:r>
          </a:p>
          <a:p>
            <a:pPr lvl="1"/>
            <a:endParaRPr lang="en-US" sz="1800" dirty="0"/>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2270767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58223"/>
            <a:ext cx="2549383" cy="952167"/>
          </a:xfrm>
        </p:spPr>
        <p:txBody>
          <a:bodyPr>
            <a:noAutofit/>
          </a:bodyPr>
          <a:lstStyle/>
          <a:p>
            <a:pPr algn="ctr"/>
            <a:r>
              <a:rPr lang="en-US" sz="2800" b="1" dirty="0"/>
              <a:t>Tips for your CCV</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lnSpcReduction="10000"/>
          </a:bodyPr>
          <a:lstStyle/>
          <a:p>
            <a:pPr marL="0" lvl="0" indent="0">
              <a:lnSpc>
                <a:spcPct val="80000"/>
              </a:lnSpc>
              <a:spcBef>
                <a:spcPts val="0"/>
              </a:spcBef>
              <a:spcAft>
                <a:spcPts val="300"/>
              </a:spcAft>
              <a:buNone/>
            </a:pPr>
            <a:r>
              <a:rPr lang="en-US" sz="2000" dirty="0">
                <a:solidFill>
                  <a:srgbClr val="7A003C"/>
                </a:solidFill>
                <a:latin typeface="Arial" charset="0"/>
                <a:ea typeface="Arial" charset="0"/>
                <a:cs typeface="Arial" charset="0"/>
              </a:rPr>
              <a:t>An ‘activity/award/accomplishment’ list </a:t>
            </a:r>
          </a:p>
          <a:p>
            <a:pPr marL="0" lvl="0" indent="0">
              <a:lnSpc>
                <a:spcPct val="80000"/>
              </a:lnSpc>
              <a:spcBef>
                <a:spcPts val="0"/>
              </a:spcBef>
              <a:spcAft>
                <a:spcPts val="300"/>
              </a:spcAft>
              <a:buNone/>
            </a:pPr>
            <a:r>
              <a:rPr lang="en-US" sz="2000" dirty="0">
                <a:solidFill>
                  <a:srgbClr val="7A003C"/>
                </a:solidFill>
                <a:latin typeface="Arial" charset="0"/>
                <a:ea typeface="Arial" charset="0"/>
                <a:cs typeface="Arial" charset="0"/>
              </a:rPr>
              <a:t>that links everything together</a:t>
            </a:r>
          </a:p>
          <a:p>
            <a:pPr marL="0" lvl="0" indent="0">
              <a:lnSpc>
                <a:spcPct val="80000"/>
              </a:lnSpc>
              <a:spcBef>
                <a:spcPts val="0"/>
              </a:spcBef>
              <a:spcAft>
                <a:spcPts val="300"/>
              </a:spcAft>
              <a:buNone/>
            </a:pPr>
            <a:endParaRPr lang="en-US" sz="2000" dirty="0">
              <a:solidFill>
                <a:srgbClr val="7A003C"/>
              </a:solidFill>
              <a:latin typeface="Arial" charset="0"/>
              <a:ea typeface="Arial" charset="0"/>
              <a:cs typeface="Arial" charset="0"/>
            </a:endParaRPr>
          </a:p>
          <a:p>
            <a:pPr algn="l"/>
            <a:r>
              <a:rPr lang="en-US" altLang="en-US" sz="1800" b="0" dirty="0">
                <a:solidFill>
                  <a:srgbClr val="000000"/>
                </a:solidFill>
              </a:rPr>
              <a:t>Your CCV is more than a list of academic and work experiences.  It is evidence of excellence in all categories.  Make sure you are taking full advantage of the CCV</a:t>
            </a:r>
          </a:p>
          <a:p>
            <a:pPr algn="l"/>
            <a:r>
              <a:rPr lang="en-US" altLang="en-US" sz="1800" b="1" dirty="0">
                <a:solidFill>
                  <a:srgbClr val="000000"/>
                </a:solidFill>
              </a:rPr>
              <a:t>Leadership</a:t>
            </a:r>
          </a:p>
          <a:p>
            <a:pPr marL="635000" lvl="1" indent="-317500">
              <a:buSzPct val="100000"/>
              <a:buFont typeface="Arial" panose="020B0604020202020204" pitchFamily="34" charset="0"/>
              <a:buChar char="•"/>
            </a:pPr>
            <a:r>
              <a:rPr lang="en-US" altLang="en-US" sz="1800" dirty="0">
                <a:solidFill>
                  <a:srgbClr val="000000"/>
                </a:solidFill>
              </a:rPr>
              <a:t>Use action words and clearly indicate how you conceived the event/goal and how you got others to implement it </a:t>
            </a:r>
          </a:p>
          <a:p>
            <a:pPr marL="635000" lvl="1" indent="-317500">
              <a:buSzPct val="100000"/>
              <a:buFont typeface="Arial" panose="020B0604020202020204" pitchFamily="34" charset="0"/>
              <a:buChar char="•"/>
            </a:pPr>
            <a:r>
              <a:rPr lang="en-US" altLang="en-US" sz="1800" dirty="0">
                <a:solidFill>
                  <a:srgbClr val="000000"/>
                </a:solidFill>
              </a:rPr>
              <a:t>Give examples, do not just state “I led”. (If there is no evidence of leadership, no credit will be given)</a:t>
            </a:r>
            <a:endParaRPr lang="en-US" altLang="en-US" sz="1800" b="1" dirty="0">
              <a:solidFill>
                <a:srgbClr val="000000"/>
              </a:solidFill>
            </a:endParaRPr>
          </a:p>
          <a:p>
            <a:pPr marL="0" lvl="0" indent="0">
              <a:lnSpc>
                <a:spcPct val="80000"/>
              </a:lnSpc>
              <a:spcBef>
                <a:spcPts val="0"/>
              </a:spcBef>
              <a:spcAft>
                <a:spcPts val="300"/>
              </a:spcAft>
              <a:buNone/>
            </a:pPr>
            <a:endParaRPr lang="en-US" sz="2000" dirty="0">
              <a:solidFill>
                <a:srgbClr val="7A003C"/>
              </a:solidFill>
              <a:latin typeface="Arial" charset="0"/>
              <a:ea typeface="Arial" charset="0"/>
              <a:cs typeface="Arial" charset="0"/>
            </a:endParaRPr>
          </a:p>
          <a:p>
            <a:pPr marL="742950" lvl="1" indent="0">
              <a:spcBef>
                <a:spcPts val="0"/>
              </a:spcBef>
              <a:spcAft>
                <a:spcPts val="1000"/>
              </a:spcAft>
              <a:buNone/>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924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630497"/>
            <a:ext cx="2549383" cy="1388124"/>
          </a:xfrm>
        </p:spPr>
        <p:txBody>
          <a:bodyPr>
            <a:noAutofit/>
          </a:bodyPr>
          <a:lstStyle/>
          <a:p>
            <a:pPr algn="ctr"/>
            <a:r>
              <a:rPr lang="en-US" sz="2800" b="1" dirty="0"/>
              <a:t>Overview (cont’d)</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
        <p:nvSpPr>
          <p:cNvPr id="5" name="Content Placeholder 4">
            <a:extLst>
              <a:ext uri="{FF2B5EF4-FFF2-40B4-BE49-F238E27FC236}">
                <a16:creationId xmlns:a16="http://schemas.microsoft.com/office/drawing/2014/main" id="{80E5057B-E433-4AD1-ADE6-9DE98E627172}"/>
              </a:ext>
            </a:extLst>
          </p:cNvPr>
          <p:cNvSpPr>
            <a:spLocks noGrp="1"/>
          </p:cNvSpPr>
          <p:nvPr>
            <p:ph idx="1"/>
          </p:nvPr>
        </p:nvSpPr>
        <p:spPr>
          <a:xfrm>
            <a:off x="3007605" y="319490"/>
            <a:ext cx="5761822" cy="4605050"/>
          </a:xfrm>
        </p:spPr>
        <p:txBody>
          <a:bodyPr>
            <a:normAutofit fontScale="92500"/>
          </a:bodyPr>
          <a:lstStyle/>
          <a:p>
            <a:pPr marL="0" indent="0" algn="l">
              <a:buNone/>
              <a:defRPr/>
            </a:pPr>
            <a:r>
              <a:rPr lang="en-US" sz="1800" b="1" dirty="0"/>
              <a:t>McMaster Internal Deadline</a:t>
            </a:r>
          </a:p>
          <a:p>
            <a:pPr marL="285750" indent="-285750" algn="l">
              <a:buFont typeface="Arial" panose="020B0604020202020204" pitchFamily="34" charset="0"/>
              <a:buChar char="•"/>
              <a:defRPr/>
            </a:pPr>
            <a:r>
              <a:rPr lang="en-US" sz="1800" b="0" dirty="0"/>
              <a:t>Stage 1 – Letter of Intent Package due </a:t>
            </a:r>
            <a:r>
              <a:rPr lang="en-US" sz="1800" dirty="0"/>
              <a:t>Wedne</a:t>
            </a:r>
            <a:r>
              <a:rPr lang="en-US" sz="1800" b="0" dirty="0"/>
              <a:t>sday, September 6, 2023, 10:00 am</a:t>
            </a:r>
          </a:p>
          <a:p>
            <a:pPr marL="0" indent="0" algn="l">
              <a:buNone/>
              <a:defRPr/>
            </a:pPr>
            <a:endParaRPr lang="en-US" sz="1800" b="1" dirty="0"/>
          </a:p>
          <a:p>
            <a:pPr marL="0" indent="0" algn="l">
              <a:buNone/>
              <a:defRPr/>
            </a:pPr>
            <a:r>
              <a:rPr lang="en-US" sz="1800" b="1" dirty="0"/>
              <a:t>McMaster’s Agency Quotas* for the 2024-2025 competition</a:t>
            </a:r>
          </a:p>
          <a:p>
            <a:pPr marL="285750" indent="-285750" algn="l">
              <a:buFont typeface="Arial" panose="020B0604020202020204" pitchFamily="34" charset="0"/>
              <a:buChar char="•"/>
              <a:defRPr/>
            </a:pPr>
            <a:r>
              <a:rPr lang="en-US" sz="1800" b="0" dirty="0"/>
              <a:t>CIHR = 11 applicants</a:t>
            </a:r>
          </a:p>
          <a:p>
            <a:pPr marL="285750" indent="-285750" algn="l">
              <a:buFont typeface="Arial" panose="020B0604020202020204" pitchFamily="34" charset="0"/>
              <a:buChar char="•"/>
              <a:defRPr/>
            </a:pPr>
            <a:r>
              <a:rPr lang="en-US" sz="1800" b="0" dirty="0"/>
              <a:t>NSERC = 8 applicants</a:t>
            </a:r>
          </a:p>
          <a:p>
            <a:pPr marL="285750" indent="-285750" algn="l">
              <a:buFont typeface="Arial" panose="020B0604020202020204" pitchFamily="34" charset="0"/>
              <a:buChar char="•"/>
              <a:defRPr/>
            </a:pPr>
            <a:r>
              <a:rPr lang="en-US" sz="1800" b="0" dirty="0"/>
              <a:t>SSHRC = 5 applicants</a:t>
            </a:r>
          </a:p>
          <a:p>
            <a:pPr algn="l">
              <a:defRPr/>
            </a:pPr>
            <a:r>
              <a:rPr lang="en-US" sz="1800" b="1" dirty="0">
                <a:effectLst/>
                <a:latin typeface="+mn-lt"/>
                <a:ea typeface="Calibri" panose="020F0502020204030204" pitchFamily="34" charset="0"/>
                <a:cs typeface="Calibri" panose="020F0502020204030204" pitchFamily="34" charset="0"/>
              </a:rPr>
              <a:t>Indigenous applicants </a:t>
            </a:r>
            <a:r>
              <a:rPr lang="en-US" sz="1800" b="0" dirty="0">
                <a:effectLst/>
                <a:latin typeface="+mn-lt"/>
                <a:ea typeface="Calibri" panose="020F0502020204030204" pitchFamily="34" charset="0"/>
                <a:cs typeface="Calibri" panose="020F0502020204030204" pitchFamily="34" charset="0"/>
              </a:rPr>
              <a:t>- Institutions may recommend applications from self-identified Indigenous applicants to the Vanier CGS competition above and beyond their institutional quota.</a:t>
            </a:r>
          </a:p>
          <a:p>
            <a:endParaRPr lang="en-CA" dirty="0"/>
          </a:p>
        </p:txBody>
      </p:sp>
    </p:spTree>
    <p:extLst>
      <p:ext uri="{BB962C8B-B14F-4D97-AF65-F5344CB8AC3E}">
        <p14:creationId xmlns:p14="http://schemas.microsoft.com/office/powerpoint/2010/main" val="205779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714772"/>
            <a:ext cx="2549383" cy="1301079"/>
          </a:xfrm>
        </p:spPr>
        <p:txBody>
          <a:bodyPr>
            <a:noAutofit/>
          </a:bodyPr>
          <a:lstStyle/>
          <a:p>
            <a:pPr algn="ctr"/>
            <a:r>
              <a:rPr lang="en-US" sz="2800" b="1" dirty="0"/>
              <a:t>Tips for your CCV</a:t>
            </a:r>
            <a:br>
              <a:rPr lang="en-US" sz="2800" b="1" dirty="0"/>
            </a:br>
            <a:r>
              <a:rPr lang="en-US" sz="2800" b="1" dirty="0"/>
              <a:t>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fontScale="92500" lnSpcReduction="20000"/>
          </a:bodyPr>
          <a:lstStyle/>
          <a:p>
            <a:pPr marL="0" indent="0" algn="l">
              <a:buNone/>
            </a:pPr>
            <a:r>
              <a:rPr lang="en-US" altLang="en-US" sz="1900" b="1" dirty="0">
                <a:solidFill>
                  <a:srgbClr val="5E6971"/>
                </a:solidFill>
                <a:latin typeface="+mn-lt"/>
                <a:cs typeface="Calibri" panose="020F0502020204030204" pitchFamily="34" charset="0"/>
              </a:rPr>
              <a:t>Research Potential</a:t>
            </a:r>
          </a:p>
          <a:p>
            <a:pPr marL="635000" lvl="1" indent="-317500">
              <a:buSzPct val="100000"/>
              <a:buFont typeface="Arial" panose="020B0604020202020204" pitchFamily="34" charset="0"/>
              <a:buChar char="•"/>
            </a:pPr>
            <a:r>
              <a:rPr lang="en-US" altLang="en-US" sz="1900" dirty="0">
                <a:solidFill>
                  <a:srgbClr val="5E6971"/>
                </a:solidFill>
                <a:latin typeface="+mn-lt"/>
                <a:cs typeface="Calibri" panose="020F0502020204030204" pitchFamily="34" charset="0"/>
              </a:rPr>
              <a:t>Make sure journals and articles are up to date</a:t>
            </a:r>
            <a:endParaRPr lang="en-US" altLang="en-US" sz="1900" b="1" dirty="0">
              <a:solidFill>
                <a:srgbClr val="5E6971"/>
              </a:solidFill>
              <a:latin typeface="+mn-lt"/>
              <a:cs typeface="Calibri" panose="020F0502020204030204" pitchFamily="34" charset="0"/>
            </a:endParaRPr>
          </a:p>
          <a:p>
            <a:pPr marL="0" indent="0" algn="l">
              <a:buNone/>
            </a:pPr>
            <a:endParaRPr lang="en-US" altLang="en-US" sz="1900" dirty="0">
              <a:solidFill>
                <a:srgbClr val="5E6971"/>
              </a:solidFill>
              <a:latin typeface="+mn-lt"/>
              <a:cs typeface="Calibri" panose="020F0502020204030204" pitchFamily="34" charset="0"/>
            </a:endParaRPr>
          </a:p>
          <a:p>
            <a:pPr marL="0" indent="0" algn="l">
              <a:buNone/>
            </a:pPr>
            <a:r>
              <a:rPr lang="en-US" altLang="en-US" sz="1900" b="1" dirty="0">
                <a:solidFill>
                  <a:srgbClr val="5E6971"/>
                </a:solidFill>
                <a:latin typeface="+mn-lt"/>
                <a:cs typeface="Calibri" panose="020F0502020204030204" pitchFamily="34" charset="0"/>
              </a:rPr>
              <a:t>Academic Excellence</a:t>
            </a:r>
          </a:p>
          <a:p>
            <a:pPr marL="635000" lvl="1" indent="-317500">
              <a:buSzPct val="100000"/>
              <a:buFont typeface="Arial" panose="020B0604020202020204" pitchFamily="34" charset="0"/>
              <a:buChar char="•"/>
            </a:pPr>
            <a:r>
              <a:rPr lang="en-US" altLang="en-US" sz="1900" dirty="0">
                <a:solidFill>
                  <a:srgbClr val="5E6971"/>
                </a:solidFill>
                <a:latin typeface="+mn-lt"/>
                <a:cs typeface="Calibri" panose="020F0502020204030204" pitchFamily="34" charset="0"/>
              </a:rPr>
              <a:t>Include all awards and distinctions</a:t>
            </a:r>
          </a:p>
          <a:p>
            <a:pPr marL="0" indent="0" algn="l">
              <a:buNone/>
            </a:pPr>
            <a:endParaRPr lang="en-US" altLang="en-US" sz="1900" dirty="0">
              <a:solidFill>
                <a:srgbClr val="5E6971"/>
              </a:solidFill>
              <a:latin typeface="+mn-lt"/>
              <a:cs typeface="Calibri" panose="020F0502020204030204" pitchFamily="34" charset="0"/>
            </a:endParaRPr>
          </a:p>
          <a:p>
            <a:pPr marL="0" indent="0" algn="l">
              <a:buNone/>
            </a:pPr>
            <a:r>
              <a:rPr lang="en-US" altLang="en-US" sz="1900" b="1" dirty="0">
                <a:solidFill>
                  <a:srgbClr val="5E6971"/>
                </a:solidFill>
                <a:latin typeface="+mn-lt"/>
                <a:cs typeface="Calibri" panose="020F0502020204030204" pitchFamily="34" charset="0"/>
              </a:rPr>
              <a:t>Journals/Publications/Proceedings/Knowledge translation</a:t>
            </a:r>
          </a:p>
          <a:p>
            <a:pPr marL="742950" lvl="2" indent="-342900">
              <a:spcAft>
                <a:spcPts val="1200"/>
              </a:spcAft>
              <a:buClr>
                <a:srgbClr val="7A003C"/>
              </a:buClr>
              <a:buFont typeface="Arial"/>
              <a:buChar char="•"/>
            </a:pPr>
            <a:r>
              <a:rPr lang="en-US" altLang="en-US" sz="1900" dirty="0">
                <a:latin typeface="+mn-lt"/>
                <a:cs typeface="Calibri" panose="020F0502020204030204" pitchFamily="34" charset="0"/>
              </a:rPr>
              <a:t>State the impact factor of the journal if you want recognition</a:t>
            </a:r>
          </a:p>
          <a:p>
            <a:pPr marL="1187450" lvl="3" indent="-330200">
              <a:spcAft>
                <a:spcPts val="1200"/>
              </a:spcAft>
              <a:buClr>
                <a:srgbClr val="7A003C"/>
              </a:buClr>
              <a:buFont typeface="Arial"/>
              <a:buChar char="•"/>
            </a:pPr>
            <a:r>
              <a:rPr lang="en-US" altLang="en-US" sz="1900" dirty="0">
                <a:latin typeface="+mn-lt"/>
                <a:cs typeface="Calibri" panose="020F0502020204030204" pitchFamily="34" charset="0"/>
              </a:rPr>
              <a:t>The committee will not know this information unless you include it</a:t>
            </a:r>
          </a:p>
          <a:p>
            <a:pPr marL="635000" lvl="1" indent="-317500">
              <a:buSzPct val="100000"/>
              <a:buFont typeface="Arial" panose="020B0604020202020204" pitchFamily="34" charset="0"/>
              <a:buChar char="•"/>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3619382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714772"/>
            <a:ext cx="2549383" cy="1301079"/>
          </a:xfrm>
        </p:spPr>
        <p:txBody>
          <a:bodyPr>
            <a:noAutofit/>
          </a:bodyPr>
          <a:lstStyle/>
          <a:p>
            <a:pPr algn="ctr"/>
            <a:r>
              <a:rPr lang="en-US" sz="2800" b="1" dirty="0"/>
              <a:t>Tips for your CCV</a:t>
            </a:r>
            <a:br>
              <a:rPr lang="en-US" sz="2800" b="1" dirty="0"/>
            </a:br>
            <a:r>
              <a:rPr lang="en-US" sz="2800" b="1" dirty="0"/>
              <a:t>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97617" y="605990"/>
            <a:ext cx="5581832" cy="3518642"/>
          </a:xfrm>
        </p:spPr>
        <p:txBody>
          <a:bodyPr>
            <a:normAutofit/>
          </a:bodyPr>
          <a:lstStyle/>
          <a:p>
            <a:pPr marL="742950" lvl="2" indent="-342900">
              <a:spcAft>
                <a:spcPts val="1200"/>
              </a:spcAft>
              <a:buClr>
                <a:srgbClr val="7A003C"/>
              </a:buClr>
              <a:buFont typeface="Arial"/>
              <a:buChar char="•"/>
            </a:pPr>
            <a:r>
              <a:rPr lang="en-US" altLang="en-US" sz="1900" dirty="0"/>
              <a:t>Reviewers will not work to put a value to a contribution, but will check a stated value</a:t>
            </a:r>
          </a:p>
          <a:p>
            <a:pPr marL="742950" lvl="2" indent="-342900">
              <a:spcAft>
                <a:spcPts val="1200"/>
              </a:spcAft>
              <a:buClr>
                <a:srgbClr val="7A003C"/>
              </a:buClr>
              <a:buFont typeface="Arial"/>
              <a:buChar char="•"/>
            </a:pPr>
            <a:r>
              <a:rPr lang="en-US" altLang="en-US" sz="1900" dirty="0"/>
              <a:t>Few papers with very high impact factors are often considered equivalent to several papers of lesser impact</a:t>
            </a:r>
            <a:endParaRPr lang="en-US" altLang="en-US" sz="1900" dirty="0">
              <a:solidFill>
                <a:srgbClr val="5E6971"/>
              </a:solidFill>
            </a:endParaRPr>
          </a:p>
          <a:p>
            <a:pPr marL="342900" lvl="2" indent="-342900">
              <a:buClr>
                <a:srgbClr val="7A003C"/>
              </a:buClr>
              <a:buSzPct val="120000"/>
              <a:buFont typeface="Arial"/>
              <a:buChar char="•"/>
            </a:pPr>
            <a:r>
              <a:rPr lang="en-US" altLang="en-US" sz="1900" dirty="0"/>
              <a:t>CIHR &amp; NSERC Candidates may have an average of 2-5 journal articles with a fair number as first author and competitive presentations**</a:t>
            </a:r>
          </a:p>
          <a:p>
            <a:pPr marL="342900" lvl="2" indent="-342900">
              <a:buClr>
                <a:srgbClr val="7A003C"/>
              </a:buClr>
              <a:buSzPct val="120000"/>
              <a:buFont typeface="Arial"/>
              <a:buChar char="•"/>
            </a:pPr>
            <a:endParaRPr lang="en-US" altLang="en-US" sz="1900" dirty="0"/>
          </a:p>
          <a:p>
            <a:pPr marL="317500" lvl="1" indent="0">
              <a:buSzPct val="100000"/>
              <a:buNone/>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991017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714772"/>
            <a:ext cx="2549383" cy="1301079"/>
          </a:xfrm>
        </p:spPr>
        <p:txBody>
          <a:bodyPr>
            <a:noAutofit/>
          </a:bodyPr>
          <a:lstStyle/>
          <a:p>
            <a:pPr algn="ctr"/>
            <a:r>
              <a:rPr lang="en-US" sz="2800" b="1" dirty="0"/>
              <a:t>Tips for your CCV</a:t>
            </a:r>
            <a:br>
              <a:rPr lang="en-US" sz="2800" b="1" dirty="0"/>
            </a:br>
            <a:r>
              <a:rPr lang="en-US" sz="2800" b="1" dirty="0"/>
              <a:t>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4"/>
            <a:ext cx="5581832" cy="4462433"/>
          </a:xfrm>
        </p:spPr>
        <p:txBody>
          <a:bodyPr>
            <a:normAutofit/>
          </a:bodyPr>
          <a:lstStyle/>
          <a:p>
            <a:pPr marL="342900" lvl="2" indent="-342900">
              <a:buClr>
                <a:srgbClr val="7A003C"/>
              </a:buClr>
              <a:buSzPct val="120000"/>
              <a:buFont typeface="Arial"/>
              <a:buChar char="•"/>
            </a:pPr>
            <a:r>
              <a:rPr lang="en-US" altLang="en-US" sz="1800" dirty="0"/>
              <a:t>SSHRC researchers don’t have as many published journal articles</a:t>
            </a:r>
          </a:p>
          <a:p>
            <a:pPr marL="800100" lvl="3" indent="-342900">
              <a:buClr>
                <a:srgbClr val="7A003C"/>
              </a:buClr>
              <a:buSzPct val="120000"/>
              <a:buFont typeface="Arial"/>
              <a:buChar char="•"/>
            </a:pPr>
            <a:r>
              <a:rPr lang="en-US" altLang="en-US" sz="1800" dirty="0"/>
              <a:t>SSHRC candidates may have 1-2 published articles/book chapters and 2-3 conference presentations**</a:t>
            </a:r>
          </a:p>
          <a:p>
            <a:pPr marL="800100" lvl="3" indent="-342900">
              <a:buClr>
                <a:srgbClr val="7A003C"/>
              </a:buClr>
              <a:buSzPct val="120000"/>
              <a:buFont typeface="Arial"/>
              <a:buChar char="•"/>
            </a:pPr>
            <a:endParaRPr lang="en-US" altLang="en-US" sz="1800" dirty="0"/>
          </a:p>
          <a:p>
            <a:pPr marL="457200" lvl="3" indent="0">
              <a:buClr>
                <a:srgbClr val="7A003C"/>
              </a:buClr>
              <a:buSzPct val="120000"/>
              <a:buNone/>
            </a:pPr>
            <a:r>
              <a:rPr lang="en-US" altLang="en-US" sz="1800" b="1" dirty="0"/>
              <a:t>**</a:t>
            </a:r>
            <a:r>
              <a:rPr lang="en-US" altLang="en-US" sz="1800" dirty="0"/>
              <a:t>The above statements are dependent on the norm in your field and at what stage you are at in your graduate studies </a:t>
            </a:r>
          </a:p>
          <a:p>
            <a:pPr marL="635000" lvl="1" indent="-317500">
              <a:buSzPct val="100000"/>
              <a:buFont typeface="Arial" panose="020B0604020202020204" pitchFamily="34" charset="0"/>
              <a:buChar char="•"/>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5096228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231354" y="1714772"/>
            <a:ext cx="2780737" cy="1301079"/>
          </a:xfrm>
        </p:spPr>
        <p:txBody>
          <a:bodyPr>
            <a:noAutofit/>
          </a:bodyPr>
          <a:lstStyle/>
          <a:p>
            <a:pPr algn="ctr"/>
            <a:r>
              <a:rPr lang="en-US" sz="2800" b="1" dirty="0"/>
              <a:t>Special Circumstances</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4"/>
            <a:ext cx="5581832" cy="4462433"/>
          </a:xfrm>
        </p:spPr>
        <p:txBody>
          <a:bodyPr>
            <a:normAutofit/>
          </a:bodyPr>
          <a:lstStyle/>
          <a:p>
            <a:pPr marL="342900" lvl="2" indent="-342900">
              <a:buClr>
                <a:srgbClr val="7A003C"/>
              </a:buClr>
              <a:buSzPct val="120000"/>
              <a:buFont typeface="Arial"/>
              <a:buChar char="•"/>
            </a:pPr>
            <a:r>
              <a:rPr lang="en-US" altLang="en-US" sz="1800" dirty="0"/>
              <a:t>Applicants are encouraged to identify any circumstances that may have delayed or interrupted their academic and/or career advancement (if applicable) in the Special Circumstances attachment of their nomination.</a:t>
            </a:r>
          </a:p>
          <a:p>
            <a:pPr marL="342900" lvl="2" indent="-342900">
              <a:buClr>
                <a:srgbClr val="7A003C"/>
              </a:buClr>
              <a:buSzPct val="120000"/>
              <a:buFont typeface="Arial"/>
              <a:buChar char="•"/>
            </a:pPr>
            <a:r>
              <a:rPr lang="en-US" altLang="en-US" sz="1800" dirty="0"/>
              <a:t>Applicants are also encouraged to explain any circumstances (including when gender, race, diversity, ability, sexuality, health disparities, educational access, etc.) that have impacted their academic trajectory in order to allow for a fair assessment of their research achievement.</a:t>
            </a:r>
          </a:p>
          <a:p>
            <a:pPr marL="635000" lvl="1" indent="-317500">
              <a:buSzPct val="100000"/>
              <a:buFont typeface="Arial" panose="020B0604020202020204" pitchFamily="34" charset="0"/>
              <a:buChar char="•"/>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6350051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614035"/>
            <a:ext cx="2549383" cy="1193455"/>
          </a:xfrm>
        </p:spPr>
        <p:txBody>
          <a:bodyPr>
            <a:noAutofit/>
          </a:bodyPr>
          <a:lstStyle/>
          <a:p>
            <a:pPr algn="ctr"/>
            <a:r>
              <a:rPr lang="en-US" sz="2800" b="1" dirty="0"/>
              <a:t>Referee Assessments</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342900" indent="-342900" algn="l">
              <a:spcAft>
                <a:spcPts val="1200"/>
              </a:spcAft>
              <a:buSzPct val="100000"/>
              <a:buFont typeface="Arial" panose="020B0604020202020204" pitchFamily="34" charset="0"/>
              <a:buChar char="•"/>
            </a:pPr>
            <a:r>
              <a:rPr lang="en-US" altLang="en-US" sz="1800" b="0" dirty="0">
                <a:solidFill>
                  <a:srgbClr val="5E6971"/>
                </a:solidFill>
              </a:rPr>
              <a:t>Two Referee assessments are required</a:t>
            </a:r>
          </a:p>
          <a:p>
            <a:pPr marL="342900" indent="-342900" algn="l">
              <a:spcAft>
                <a:spcPts val="1200"/>
              </a:spcAft>
              <a:buSzPct val="100000"/>
              <a:buFont typeface="Arial" panose="020B0604020202020204" pitchFamily="34" charset="0"/>
              <a:buChar char="•"/>
            </a:pPr>
            <a:r>
              <a:rPr lang="en-US" altLang="en-US" sz="1800" b="0" dirty="0">
                <a:solidFill>
                  <a:srgbClr val="5E6971"/>
                </a:solidFill>
              </a:rPr>
              <a:t>Applicants should contact their selected referees to seek their agreement to provide an assessment </a:t>
            </a:r>
            <a:r>
              <a:rPr lang="en-US" altLang="en-US" sz="1800" b="1" dirty="0">
                <a:solidFill>
                  <a:srgbClr val="5E6971"/>
                </a:solidFill>
              </a:rPr>
              <a:t>well in advance </a:t>
            </a:r>
            <a:r>
              <a:rPr lang="en-US" altLang="en-US" sz="1800" b="0" dirty="0">
                <a:solidFill>
                  <a:srgbClr val="5E6971"/>
                </a:solidFill>
              </a:rPr>
              <a:t>of the application deadline date</a:t>
            </a:r>
          </a:p>
          <a:p>
            <a:pPr marL="342900" indent="-342900" algn="l">
              <a:spcAft>
                <a:spcPts val="1200"/>
              </a:spcAft>
              <a:buSzPct val="100000"/>
              <a:buFont typeface="Arial" panose="020B0604020202020204" pitchFamily="34" charset="0"/>
              <a:buChar char="•"/>
            </a:pPr>
            <a:r>
              <a:rPr lang="en-US" altLang="en-US" sz="1800" b="0" dirty="0">
                <a:solidFill>
                  <a:srgbClr val="5E6971"/>
                </a:solidFill>
              </a:rPr>
              <a:t>You are responsible for supplying your referees with the documents necessary for them to write their respective letters</a:t>
            </a:r>
          </a:p>
          <a:p>
            <a:pPr marL="0" indent="0" algn="l">
              <a:spcBef>
                <a:spcPts val="0"/>
              </a:spcBef>
              <a:spcAft>
                <a:spcPts val="1000"/>
              </a:spcAft>
              <a:buNone/>
            </a:pPr>
            <a:endParaRPr lang="en-US" sz="1900" dirty="0">
              <a:ea typeface="Arial" charset="0"/>
              <a:cs typeface="Arial" charset="0"/>
            </a:endParaRPr>
          </a:p>
          <a:p>
            <a:pPr marL="0" indent="0" algn="l">
              <a:spcBef>
                <a:spcPts val="0"/>
              </a:spcBef>
              <a:spcAft>
                <a:spcPts val="1000"/>
              </a:spcAft>
              <a:buNone/>
            </a:pPr>
            <a:endParaRPr lang="en-CA" sz="19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972808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32491"/>
            <a:ext cx="2549383" cy="1193455"/>
          </a:xfrm>
        </p:spPr>
        <p:txBody>
          <a:bodyPr>
            <a:noAutofit/>
          </a:bodyPr>
          <a:lstStyle/>
          <a:p>
            <a:pPr algn="ctr"/>
            <a:r>
              <a:rPr lang="en-US" sz="2800" b="1" dirty="0"/>
              <a:t>Referee Assessments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342900" indent="-342900" algn="l">
              <a:spcAft>
                <a:spcPts val="1200"/>
              </a:spcAft>
              <a:buSzPct val="100000"/>
              <a:buFont typeface="Arial" panose="020B0604020202020204" pitchFamily="34" charset="0"/>
              <a:buChar char="•"/>
            </a:pPr>
            <a:r>
              <a:rPr lang="en-US" altLang="en-US" sz="1800" b="0" dirty="0">
                <a:solidFill>
                  <a:srgbClr val="5E6971"/>
                </a:solidFill>
              </a:rPr>
              <a:t>SGS has provided a Referee Reference Document in the Vanier package emailed out at the end of June to departments.  Students must forward this document to their referees. This document provide pertinent information required for writing a reference, as well as a link to the </a:t>
            </a:r>
            <a:r>
              <a:rPr lang="en-US" altLang="en-US" sz="1800" dirty="0">
                <a:solidFill>
                  <a:srgbClr val="5E6971"/>
                </a:solidFill>
              </a:rPr>
              <a:t>Equity, Diversity, and Inclusion</a:t>
            </a:r>
            <a:r>
              <a:rPr lang="en-US" altLang="en-US" sz="1800" b="0" dirty="0">
                <a:solidFill>
                  <a:srgbClr val="5E6971"/>
                </a:solidFill>
              </a:rPr>
              <a:t> page, which </a:t>
            </a:r>
            <a:r>
              <a:rPr lang="en-US" altLang="en-US" sz="1800" dirty="0">
                <a:solidFill>
                  <a:srgbClr val="5E6971"/>
                </a:solidFill>
              </a:rPr>
              <a:t>must</a:t>
            </a:r>
            <a:r>
              <a:rPr lang="en-US" altLang="en-US" sz="1800" b="0" dirty="0">
                <a:solidFill>
                  <a:srgbClr val="5E6971"/>
                </a:solidFill>
              </a:rPr>
              <a:t> be reviewed by the referee prior to writing the reference letter</a:t>
            </a:r>
          </a:p>
          <a:p>
            <a:pPr marL="342900" indent="-342900">
              <a:spcAft>
                <a:spcPts val="1200"/>
              </a:spcAft>
              <a:buSzPct val="100000"/>
              <a:buFont typeface="Arial" panose="020B0604020202020204" pitchFamily="34" charset="0"/>
              <a:buChar char="•"/>
            </a:pPr>
            <a:r>
              <a:rPr lang="en-US" altLang="en-US" sz="1800" b="0" dirty="0">
                <a:solidFill>
                  <a:srgbClr val="5E6971"/>
                </a:solidFill>
              </a:rPr>
              <a:t>Referees should make sure every trait of the applicant being described has meaningful evidence provided</a:t>
            </a:r>
          </a:p>
          <a:p>
            <a:pPr marL="342900" indent="-342900" algn="l">
              <a:spcAft>
                <a:spcPts val="1200"/>
              </a:spcAft>
              <a:buSzPct val="100000"/>
              <a:buFont typeface="Arial" panose="020B0604020202020204" pitchFamily="34" charset="0"/>
              <a:buChar char="•"/>
            </a:pPr>
            <a:endParaRPr lang="en-US" altLang="en-US" sz="1800" b="0" dirty="0">
              <a:solidFill>
                <a:srgbClr val="5E6971"/>
              </a:solidFill>
            </a:endParaRPr>
          </a:p>
          <a:p>
            <a:pPr marL="0" indent="0" algn="l">
              <a:spcBef>
                <a:spcPts val="0"/>
              </a:spcBef>
              <a:spcAft>
                <a:spcPts val="1000"/>
              </a:spcAft>
              <a:buNone/>
            </a:pPr>
            <a:endParaRPr lang="en-US" sz="1900" dirty="0">
              <a:ea typeface="Arial" charset="0"/>
              <a:cs typeface="Arial" charset="0"/>
            </a:endParaRPr>
          </a:p>
          <a:p>
            <a:pPr marL="0" indent="0" algn="l">
              <a:spcBef>
                <a:spcPts val="0"/>
              </a:spcBef>
              <a:spcAft>
                <a:spcPts val="1000"/>
              </a:spcAft>
              <a:buNone/>
            </a:pPr>
            <a:endParaRPr lang="en-CA" sz="19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2081239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32491"/>
            <a:ext cx="2549383" cy="1193455"/>
          </a:xfrm>
        </p:spPr>
        <p:txBody>
          <a:bodyPr>
            <a:noAutofit/>
          </a:bodyPr>
          <a:lstStyle/>
          <a:p>
            <a:pPr algn="ctr"/>
            <a:r>
              <a:rPr lang="en-US" sz="2800" b="1" dirty="0"/>
              <a:t>Referee Assessments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285750" indent="-285750" algn="l">
              <a:spcAft>
                <a:spcPts val="1200"/>
              </a:spcAft>
              <a:buFont typeface="Arial" panose="020B0604020202020204" pitchFamily="34" charset="0"/>
              <a:buChar char="•"/>
            </a:pPr>
            <a:r>
              <a:rPr lang="en-US" altLang="en-US" sz="1800" b="0" dirty="0">
                <a:solidFill>
                  <a:srgbClr val="5E6971"/>
                </a:solidFill>
              </a:rPr>
              <a:t>Applicants are encouraged to consider the full range of potential referees, including experts who could best provide relevant evidence, perspectives, and insight to support the review of the applicant's application in light of the </a:t>
            </a:r>
            <a:r>
              <a:rPr lang="en-US" altLang="en-US" sz="1800" b="0" u="sng" dirty="0">
                <a:solidFill>
                  <a:srgbClr val="5E6971"/>
                </a:solidFill>
                <a:hlinkClick r:id="rId3"/>
              </a:rPr>
              <a:t>selection criteria</a:t>
            </a:r>
            <a:r>
              <a:rPr lang="en-US" altLang="en-US" sz="1800" b="0" dirty="0">
                <a:solidFill>
                  <a:srgbClr val="5E6971"/>
                </a:solidFill>
              </a:rPr>
              <a:t> (i.e., Academic Excellence, Research Potential and Leadership)</a:t>
            </a:r>
          </a:p>
          <a:p>
            <a:pPr marL="342900" indent="-342900">
              <a:spcAft>
                <a:spcPts val="1200"/>
              </a:spcAft>
              <a:buSzPct val="100000"/>
              <a:buFont typeface="Arial" panose="020B0604020202020204" pitchFamily="34" charset="0"/>
              <a:buChar char="•"/>
            </a:pPr>
            <a:r>
              <a:rPr lang="en-US" altLang="en-US" sz="1800" b="0" dirty="0">
                <a:solidFill>
                  <a:srgbClr val="5E6971"/>
                </a:solidFill>
              </a:rPr>
              <a:t>SGS has included a Major Scholarship Support Letter Guide on our Vanier information website. It is in your best interest to download and forward this PowerPoint presentation to your referees.</a:t>
            </a:r>
          </a:p>
          <a:p>
            <a:pPr marL="342900" indent="-342900" algn="l">
              <a:spcAft>
                <a:spcPts val="1200"/>
              </a:spcAft>
              <a:buSzPct val="100000"/>
              <a:buFont typeface="Arial" panose="020B0604020202020204" pitchFamily="34" charset="0"/>
              <a:buChar char="•"/>
            </a:pPr>
            <a:endParaRPr lang="en-US" altLang="en-US" sz="1800" b="0" dirty="0">
              <a:solidFill>
                <a:srgbClr val="5E6971"/>
              </a:solidFill>
            </a:endParaRPr>
          </a:p>
          <a:p>
            <a:pPr marL="0" indent="0" algn="l">
              <a:spcBef>
                <a:spcPts val="0"/>
              </a:spcBef>
              <a:spcAft>
                <a:spcPts val="1000"/>
              </a:spcAft>
              <a:buNone/>
            </a:pPr>
            <a:endParaRPr lang="en-US" sz="1900" dirty="0">
              <a:ea typeface="Arial" charset="0"/>
              <a:cs typeface="Arial" charset="0"/>
            </a:endParaRPr>
          </a:p>
          <a:p>
            <a:pPr marL="0" indent="0" algn="l">
              <a:spcBef>
                <a:spcPts val="0"/>
              </a:spcBef>
              <a:spcAft>
                <a:spcPts val="1000"/>
              </a:spcAft>
              <a:buNone/>
            </a:pPr>
            <a:endParaRPr lang="en-CA" sz="19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1562795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58314"/>
            <a:ext cx="2549383" cy="1741810"/>
          </a:xfrm>
        </p:spPr>
        <p:txBody>
          <a:bodyPr>
            <a:noAutofit/>
          </a:bodyPr>
          <a:lstStyle/>
          <a:p>
            <a:pPr algn="ctr"/>
            <a:r>
              <a:rPr lang="en-US" sz="2800" b="1" dirty="0"/>
              <a:t>Leadership Reference Letters for Vanier</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285750" indent="-285750" algn="l">
              <a:buFont typeface="Arial" panose="020B0604020202020204" pitchFamily="34" charset="0"/>
              <a:buChar char="•"/>
              <a:defRPr/>
            </a:pPr>
            <a:r>
              <a:rPr lang="en-US" altLang="en-US" sz="1800" b="0" dirty="0">
                <a:solidFill>
                  <a:srgbClr val="5E6971"/>
                </a:solidFill>
              </a:rPr>
              <a:t>Two Leadership reference letters are required</a:t>
            </a:r>
          </a:p>
          <a:p>
            <a:pPr marL="285750" indent="-285750" algn="l">
              <a:buFont typeface="Arial" panose="020B0604020202020204" pitchFamily="34" charset="0"/>
              <a:buChar char="•"/>
              <a:defRPr/>
            </a:pPr>
            <a:r>
              <a:rPr lang="en-US" altLang="en-US" sz="1800" b="0" dirty="0">
                <a:solidFill>
                  <a:srgbClr val="5E6971"/>
                </a:solidFill>
              </a:rPr>
              <a:t>These letters should ideally be written by references who know you in a non-academic capacity and can speak to how your personal trajectory reflects the </a:t>
            </a:r>
            <a:r>
              <a:rPr lang="en-US" altLang="en-US" sz="1800" b="0" u="sng" dirty="0">
                <a:solidFill>
                  <a:srgbClr val="5E6971"/>
                </a:solidFill>
                <a:hlinkClick r:id="rId3"/>
              </a:rPr>
              <a:t>Leadership evaluation criterion</a:t>
            </a:r>
            <a:endParaRPr lang="en-US" altLang="en-US" sz="1800" b="0" dirty="0">
              <a:solidFill>
                <a:srgbClr val="5E6971"/>
              </a:solidFill>
            </a:endParaRPr>
          </a:p>
          <a:p>
            <a:pPr marL="285750" indent="-285750" algn="l">
              <a:buFont typeface="Arial" panose="020B0604020202020204" pitchFamily="34" charset="0"/>
              <a:buChar char="•"/>
              <a:defRPr/>
            </a:pPr>
            <a:r>
              <a:rPr lang="en-US" altLang="en-US" sz="1800" b="0" dirty="0">
                <a:solidFill>
                  <a:srgbClr val="5E6971"/>
                </a:solidFill>
              </a:rPr>
              <a:t>In order to facilitate this, you may wish to share your </a:t>
            </a:r>
            <a:r>
              <a:rPr lang="en-US" altLang="en-US" sz="1800" b="0" u="sng" dirty="0">
                <a:solidFill>
                  <a:srgbClr val="5E6971"/>
                </a:solidFill>
                <a:hlinkClick r:id="rId4"/>
              </a:rPr>
              <a:t>Personal Leadership Statement</a:t>
            </a:r>
            <a:r>
              <a:rPr lang="en-US" altLang="en-US" sz="1800" b="0" dirty="0">
                <a:solidFill>
                  <a:srgbClr val="5E6971"/>
                </a:solidFill>
              </a:rPr>
              <a:t> with them</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625528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318411"/>
            <a:ext cx="2549383" cy="2221616"/>
          </a:xfrm>
        </p:spPr>
        <p:txBody>
          <a:bodyPr>
            <a:noAutofit/>
          </a:bodyPr>
          <a:lstStyle/>
          <a:p>
            <a:pPr algn="ctr"/>
            <a:r>
              <a:rPr lang="en-US" sz="2800" b="1" dirty="0"/>
              <a:t>Leadership Reference Letters for Vanier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algn="l">
              <a:defRPr/>
            </a:pPr>
            <a:r>
              <a:rPr lang="en-US" altLang="en-US" sz="1800" b="0" dirty="0">
                <a:solidFill>
                  <a:srgbClr val="5E6971"/>
                </a:solidFill>
              </a:rPr>
              <a:t>Ask your leadership reference letter writers to respond to the following:</a:t>
            </a:r>
          </a:p>
          <a:p>
            <a:pPr marL="285750" indent="-285750" algn="l">
              <a:buFont typeface="Arial" panose="020B0604020202020204" pitchFamily="34" charset="0"/>
              <a:buChar char="•"/>
              <a:defRPr/>
            </a:pPr>
            <a:r>
              <a:rPr lang="en-US" altLang="en-US" sz="1800" b="0" dirty="0">
                <a:solidFill>
                  <a:srgbClr val="5E6971"/>
                </a:solidFill>
              </a:rPr>
              <a:t>Referencing your life and research trajectory, provide an assessment of </a:t>
            </a:r>
            <a:r>
              <a:rPr lang="en-US" altLang="en-US" sz="1800" b="0" u="sng" dirty="0">
                <a:solidFill>
                  <a:srgbClr val="5E6971"/>
                </a:solidFill>
                <a:hlinkClick r:id="rId3"/>
              </a:rPr>
              <a:t>demonstrated and potential leadership ability</a:t>
            </a:r>
            <a:r>
              <a:rPr lang="en-US" altLang="en-US" sz="1800" b="0" dirty="0">
                <a:solidFill>
                  <a:srgbClr val="5E6971"/>
                </a:solidFill>
              </a:rPr>
              <a:t> and check your application for spelling, grammar, and formatting</a:t>
            </a:r>
          </a:p>
          <a:p>
            <a:pPr marL="285750" indent="-285750">
              <a:buFont typeface="Arial" panose="020B0604020202020204" pitchFamily="34" charset="0"/>
              <a:buChar char="•"/>
              <a:defRPr/>
            </a:pPr>
            <a:r>
              <a:rPr lang="en-US" altLang="en-US" sz="1800" b="0" dirty="0"/>
              <a:t>Referee should elaborate on how you have gone above and beyond the opportunities presented in order to achieve a goal, contribute to your community, or how you have taken on responsibility for others </a:t>
            </a:r>
          </a:p>
          <a:p>
            <a:pPr marL="285750" indent="-285750" algn="l">
              <a:buFont typeface="Arial" panose="020B0604020202020204" pitchFamily="34" charset="0"/>
              <a:buChar char="•"/>
              <a:defRPr/>
            </a:pPr>
            <a:endParaRPr lang="en-US" altLang="en-US" sz="1800" b="0" dirty="0">
              <a:solidFill>
                <a:srgbClr val="5E6971"/>
              </a:solidFill>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874208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318411"/>
            <a:ext cx="2549383" cy="2221616"/>
          </a:xfrm>
        </p:spPr>
        <p:txBody>
          <a:bodyPr>
            <a:noAutofit/>
          </a:bodyPr>
          <a:lstStyle/>
          <a:p>
            <a:pPr algn="ctr"/>
            <a:r>
              <a:rPr lang="en-US" sz="2800" b="1" dirty="0"/>
              <a:t>Leadership Reference Letters for Vanier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285750" indent="-285750" algn="l">
              <a:spcAft>
                <a:spcPts val="1200"/>
              </a:spcAft>
              <a:buFont typeface="Arial" panose="020B0604020202020204" pitchFamily="34" charset="0"/>
              <a:buChar char="•"/>
            </a:pPr>
            <a:r>
              <a:rPr lang="en-US" altLang="en-US" sz="1800" b="0" dirty="0"/>
              <a:t>Referee should provide context for the committee that illuminates how your participation in activities (volunteer, work, sport, art, or any other participation) that goes above and beyond active participation and becomes leadership</a:t>
            </a:r>
          </a:p>
          <a:p>
            <a:pPr marL="285750" indent="-285750" algn="l">
              <a:spcAft>
                <a:spcPts val="1200"/>
              </a:spcAft>
              <a:buFont typeface="Arial" panose="020B0604020202020204" pitchFamily="34" charset="0"/>
              <a:buChar char="•"/>
            </a:pPr>
            <a:r>
              <a:rPr lang="en-US" altLang="en-US" sz="1800" b="0" dirty="0"/>
              <a:t>Be aware that high achievement, while admirable, does not necessarily constitute leadership</a:t>
            </a:r>
          </a:p>
          <a:p>
            <a:pPr marL="0" indent="0" algn="l">
              <a:buNone/>
              <a:defRPr/>
            </a:pPr>
            <a:endParaRPr lang="en-US" altLang="en-US" sz="1800" b="0" dirty="0">
              <a:solidFill>
                <a:srgbClr val="5E6971"/>
              </a:solidFill>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96392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25173"/>
            <a:ext cx="2549383" cy="927114"/>
          </a:xfrm>
        </p:spPr>
        <p:txBody>
          <a:bodyPr>
            <a:noAutofit/>
          </a:bodyPr>
          <a:lstStyle/>
          <a:p>
            <a:pPr algn="ctr"/>
            <a:r>
              <a:rPr lang="en-US" sz="2800" b="1" dirty="0"/>
              <a:t>Overview (cont’d)</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5" name="Content Placeholder 4">
            <a:extLst>
              <a:ext uri="{FF2B5EF4-FFF2-40B4-BE49-F238E27FC236}">
                <a16:creationId xmlns:a16="http://schemas.microsoft.com/office/drawing/2014/main" id="{80E5057B-E433-4AD1-ADE6-9DE98E627172}"/>
              </a:ext>
            </a:extLst>
          </p:cNvPr>
          <p:cNvSpPr>
            <a:spLocks noGrp="1"/>
          </p:cNvSpPr>
          <p:nvPr>
            <p:ph idx="1"/>
          </p:nvPr>
        </p:nvSpPr>
        <p:spPr>
          <a:xfrm>
            <a:off x="3007605" y="616944"/>
            <a:ext cx="5761822" cy="3944039"/>
          </a:xfrm>
        </p:spPr>
        <p:txBody>
          <a:bodyPr>
            <a:normAutofit/>
          </a:bodyPr>
          <a:lstStyle/>
          <a:p>
            <a:pPr marL="0" indent="0" algn="l">
              <a:buNone/>
              <a:defRPr/>
            </a:pPr>
            <a:r>
              <a:rPr lang="en-US" sz="1800" b="1" dirty="0"/>
              <a:t>McMaster Quotas and Results for the last 5 years</a:t>
            </a:r>
          </a:p>
          <a:p>
            <a:pPr algn="l">
              <a:defRPr/>
            </a:pPr>
            <a:endParaRPr lang="en-US" sz="1400" dirty="0"/>
          </a:p>
          <a:p>
            <a:endParaRPr lang="en-CA" dirty="0"/>
          </a:p>
        </p:txBody>
      </p:sp>
      <p:sp>
        <p:nvSpPr>
          <p:cNvPr id="4" name="TextBox 3">
            <a:extLst>
              <a:ext uri="{FF2B5EF4-FFF2-40B4-BE49-F238E27FC236}">
                <a16:creationId xmlns:a16="http://schemas.microsoft.com/office/drawing/2014/main" id="{E40CD983-844B-49DC-BE32-0C041BA0E627}"/>
              </a:ext>
            </a:extLst>
          </p:cNvPr>
          <p:cNvSpPr txBox="1"/>
          <p:nvPr/>
        </p:nvSpPr>
        <p:spPr>
          <a:xfrm>
            <a:off x="3156559" y="1134568"/>
            <a:ext cx="5285983" cy="2308324"/>
          </a:xfrm>
          <a:prstGeom prst="rect">
            <a:avLst/>
          </a:prstGeom>
          <a:noFill/>
        </p:spPr>
        <p:txBody>
          <a:bodyPr wrap="square" rtlCol="0">
            <a:spAutoFit/>
          </a:bodyPr>
          <a:lstStyle/>
          <a:p>
            <a:r>
              <a:rPr lang="en-CA" b="1" dirty="0"/>
              <a:t>CIHR</a:t>
            </a:r>
          </a:p>
          <a:p>
            <a:endParaRPr lang="en-CA" b="1" dirty="0"/>
          </a:p>
          <a:p>
            <a:pPr marL="285750" indent="-285750">
              <a:buFont typeface="Arial" panose="020B0604020202020204" pitchFamily="34" charset="0"/>
              <a:buChar char="•"/>
            </a:pPr>
            <a:r>
              <a:rPr lang="en-CA" dirty="0"/>
              <a:t>2019/20 Quota – 10, Received – 4</a:t>
            </a:r>
          </a:p>
          <a:p>
            <a:pPr marL="285750" indent="-285750">
              <a:buFont typeface="Arial" panose="020B0604020202020204" pitchFamily="34" charset="0"/>
              <a:buChar char="•"/>
            </a:pPr>
            <a:r>
              <a:rPr lang="en-CA" dirty="0"/>
              <a:t>2020/21 Quota – 10, Received – 1</a:t>
            </a:r>
          </a:p>
          <a:p>
            <a:pPr marL="285750" indent="-285750">
              <a:buFont typeface="Arial" panose="020B0604020202020204" pitchFamily="34" charset="0"/>
              <a:buChar char="•"/>
            </a:pPr>
            <a:r>
              <a:rPr lang="en-CA" dirty="0"/>
              <a:t>2021/22 Quota – 11, Received – 2</a:t>
            </a:r>
          </a:p>
          <a:p>
            <a:pPr marL="285750" indent="-285750">
              <a:buFont typeface="Arial" panose="020B0604020202020204" pitchFamily="34" charset="0"/>
              <a:buChar char="•"/>
            </a:pPr>
            <a:r>
              <a:rPr lang="en-CA" dirty="0"/>
              <a:t>2022/23 Quota – 10, Received – 5</a:t>
            </a:r>
          </a:p>
          <a:p>
            <a:pPr marL="285750" indent="-285750">
              <a:buFont typeface="Arial" panose="020B0604020202020204" pitchFamily="34" charset="0"/>
              <a:buChar char="•"/>
            </a:pPr>
            <a:r>
              <a:rPr lang="en-CA" dirty="0"/>
              <a:t>2023/24 Quota – 11, Received – 5 </a:t>
            </a:r>
          </a:p>
          <a:p>
            <a:endParaRPr lang="en-CA" b="1" dirty="0"/>
          </a:p>
        </p:txBody>
      </p:sp>
    </p:spTree>
    <p:extLst>
      <p:ext uri="{BB962C8B-B14F-4D97-AF65-F5344CB8AC3E}">
        <p14:creationId xmlns:p14="http://schemas.microsoft.com/office/powerpoint/2010/main" val="10511398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08351"/>
            <a:ext cx="2549383" cy="804824"/>
          </a:xfrm>
        </p:spPr>
        <p:txBody>
          <a:bodyPr>
            <a:noAutofit/>
          </a:bodyPr>
          <a:lstStyle/>
          <a:p>
            <a:pPr algn="ctr"/>
            <a:r>
              <a:rPr lang="en-US" sz="2800" b="1" dirty="0"/>
              <a:t>Final Tips</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fontScale="77500" lnSpcReduction="20000"/>
          </a:bodyPr>
          <a:lstStyle/>
          <a:p>
            <a:r>
              <a:rPr lang="en-US" sz="2900" dirty="0"/>
              <a:t>Seek past applications from other students, particularly those that have been successful in some way</a:t>
            </a:r>
          </a:p>
          <a:p>
            <a:r>
              <a:rPr lang="en-US" sz="2900" dirty="0"/>
              <a:t>Discuss your statement with a supervisor, department chair, past winner or Vanier Committee Member</a:t>
            </a:r>
          </a:p>
          <a:p>
            <a:r>
              <a:rPr lang="en-US" sz="2900" dirty="0"/>
              <a:t>Expect to write, review, edit, re-write</a:t>
            </a:r>
          </a:p>
          <a:p>
            <a:r>
              <a:rPr lang="en-US" sz="2900" dirty="0"/>
              <a:t>…. Preparing this application provides an opportunity to really know yourself and continue to build on your strengths!  </a:t>
            </a:r>
          </a:p>
          <a:p>
            <a:pPr marL="0" indent="0" algn="l">
              <a:spcBef>
                <a:spcPts val="0"/>
              </a:spcBef>
              <a:spcAft>
                <a:spcPts val="1000"/>
              </a:spcAft>
              <a:buNone/>
            </a:pPr>
            <a:endParaRPr lang="en-CA" sz="1800" b="0" dirty="0">
              <a:latin typeface="Arial" charset="0"/>
              <a:ea typeface="Arial" charset="0"/>
              <a:cs typeface="Arial" charset="0"/>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50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943323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921100"/>
            <a:ext cx="2549383" cy="678893"/>
          </a:xfrm>
        </p:spPr>
        <p:txBody>
          <a:bodyPr>
            <a:noAutofit/>
          </a:bodyPr>
          <a:lstStyle/>
          <a:p>
            <a:pPr algn="ctr"/>
            <a:r>
              <a:rPr lang="en-US" sz="2800" b="1" dirty="0"/>
              <a:t>Thank you!</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77845" y="1078508"/>
            <a:ext cx="5752593" cy="2713969"/>
          </a:xfrm>
        </p:spPr>
        <p:txBody>
          <a:bodyPr>
            <a:noAutofit/>
          </a:bodyPr>
          <a:lstStyle/>
          <a:p>
            <a:pPr marL="0" indent="0" algn="ctr">
              <a:spcBef>
                <a:spcPts val="0"/>
              </a:spcBef>
              <a:spcAft>
                <a:spcPts val="1000"/>
              </a:spcAft>
              <a:buNone/>
            </a:pPr>
            <a:r>
              <a:rPr lang="en-CA" sz="2400" b="0" dirty="0">
                <a:latin typeface="Arial" charset="0"/>
                <a:ea typeface="Arial" charset="0"/>
                <a:cs typeface="Arial" charset="0"/>
              </a:rPr>
              <a:t>A very special thanks to all our speakers today!</a:t>
            </a:r>
          </a:p>
          <a:p>
            <a:pPr marL="0" indent="0" algn="ctr">
              <a:spcBef>
                <a:spcPts val="0"/>
              </a:spcBef>
              <a:spcAft>
                <a:spcPts val="1000"/>
              </a:spcAft>
              <a:buNone/>
            </a:pPr>
            <a:endParaRPr lang="en-CA" sz="2400" dirty="0">
              <a:ea typeface="Arial" charset="0"/>
              <a:cs typeface="Arial" charset="0"/>
            </a:endParaRPr>
          </a:p>
          <a:p>
            <a:pPr marL="0" indent="0" algn="ctr">
              <a:spcBef>
                <a:spcPts val="0"/>
              </a:spcBef>
              <a:spcAft>
                <a:spcPts val="1000"/>
              </a:spcAft>
              <a:buNone/>
            </a:pPr>
            <a:r>
              <a:rPr lang="en-CA" sz="2400" b="0" dirty="0">
                <a:latin typeface="Arial" charset="0"/>
                <a:ea typeface="Arial" charset="0"/>
                <a:cs typeface="Arial" charset="0"/>
              </a:rPr>
              <a:t>Let’s break a McMaster record in 2024 for the most Vanier Scholarships!</a:t>
            </a:r>
          </a:p>
          <a:p>
            <a:pPr marL="342900" indent="-342900" algn="l">
              <a:spcBef>
                <a:spcPts val="0"/>
              </a:spcBef>
              <a:spcAft>
                <a:spcPts val="1000"/>
              </a:spcAft>
              <a:buFont typeface="Wingdings" charset="2"/>
              <a:buChar char="§"/>
            </a:pPr>
            <a:endParaRPr lang="en-CA" sz="1800" b="0" dirty="0">
              <a:latin typeface="Arial" charset="0"/>
              <a:ea typeface="Arial" charset="0"/>
              <a:cs typeface="Arial" charset="0"/>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51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9844821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08351"/>
            <a:ext cx="2549383" cy="804824"/>
          </a:xfrm>
        </p:spPr>
        <p:txBody>
          <a:bodyPr>
            <a:noAutofit/>
          </a:bodyPr>
          <a:lstStyle/>
          <a:p>
            <a:pPr algn="ctr"/>
            <a:r>
              <a:rPr lang="en-US" sz="2800" b="1" dirty="0"/>
              <a:t>Questions?</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52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
        <p:nvSpPr>
          <p:cNvPr id="7" name="Rectangle 3">
            <a:extLst>
              <a:ext uri="{FF2B5EF4-FFF2-40B4-BE49-F238E27FC236}">
                <a16:creationId xmlns:a16="http://schemas.microsoft.com/office/drawing/2014/main" id="{23F1E710-4AE2-4EDE-A219-13E702FD97F8}"/>
              </a:ext>
            </a:extLst>
          </p:cNvPr>
          <p:cNvSpPr txBox="1">
            <a:spLocks noGrp="1" noChangeArrowheads="1"/>
          </p:cNvSpPr>
          <p:nvPr>
            <p:ph idx="1"/>
          </p:nvPr>
        </p:nvSpPr>
        <p:spPr bwMode="auto">
          <a:xfrm>
            <a:off x="3104968" y="918655"/>
            <a:ext cx="5753100" cy="2897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7A003C"/>
              </a:buClr>
              <a:buSzPct val="120000"/>
              <a:buFont typeface="Wingdings" pitchFamily="-107"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rgbClr val="7A003C"/>
              </a:buClr>
              <a:buSzPct val="60000"/>
              <a:buFont typeface="Wingdings" charset="2"/>
              <a:buChar char="q"/>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charset="2"/>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SzPct val="50000"/>
              <a:buFont typeface="Wingdings" charset="2"/>
              <a:buChar char="q"/>
              <a:defRPr sz="2000">
                <a:solidFill>
                  <a:schemeClr val="tx1"/>
                </a:solidFill>
                <a:latin typeface="+mn-lt"/>
                <a:ea typeface="+mn-ea"/>
                <a:cs typeface="+mn-cs"/>
              </a:defRPr>
            </a:lvl5pPr>
            <a:lvl6pPr marL="2514600" indent="-228600" algn="l" rtl="0" fontAlgn="base">
              <a:spcBef>
                <a:spcPct val="20000"/>
              </a:spcBef>
              <a:spcAft>
                <a:spcPct val="0"/>
              </a:spcAft>
              <a:buClr>
                <a:schemeClr val="bg2"/>
              </a:buClr>
              <a:buSzPct val="50000"/>
              <a:buFont typeface="Wingdings" pitchFamily="-107" charset="2"/>
              <a:buChar char="q"/>
              <a:defRPr sz="2000">
                <a:solidFill>
                  <a:schemeClr val="tx1"/>
                </a:solidFill>
                <a:latin typeface="+mn-lt"/>
                <a:ea typeface="+mn-ea"/>
                <a:cs typeface="+mn-cs"/>
              </a:defRPr>
            </a:lvl6pPr>
            <a:lvl7pPr marL="2971800" indent="-228600" algn="l" rtl="0" fontAlgn="base">
              <a:spcBef>
                <a:spcPct val="20000"/>
              </a:spcBef>
              <a:spcAft>
                <a:spcPct val="0"/>
              </a:spcAft>
              <a:buClr>
                <a:schemeClr val="bg2"/>
              </a:buClr>
              <a:buSzPct val="50000"/>
              <a:buFont typeface="Wingdings" pitchFamily="-107" charset="2"/>
              <a:buChar char="q"/>
              <a:defRPr sz="2000">
                <a:solidFill>
                  <a:schemeClr val="tx1"/>
                </a:solidFill>
                <a:latin typeface="+mn-lt"/>
                <a:ea typeface="+mn-ea"/>
                <a:cs typeface="+mn-cs"/>
              </a:defRPr>
            </a:lvl7pPr>
            <a:lvl8pPr marL="3429000" indent="-228600" algn="l" rtl="0" fontAlgn="base">
              <a:spcBef>
                <a:spcPct val="20000"/>
              </a:spcBef>
              <a:spcAft>
                <a:spcPct val="0"/>
              </a:spcAft>
              <a:buClr>
                <a:schemeClr val="bg2"/>
              </a:buClr>
              <a:buSzPct val="50000"/>
              <a:buFont typeface="Wingdings" pitchFamily="-107" charset="2"/>
              <a:buChar char="q"/>
              <a:defRPr sz="2000">
                <a:solidFill>
                  <a:schemeClr val="tx1"/>
                </a:solidFill>
                <a:latin typeface="+mn-lt"/>
                <a:ea typeface="+mn-ea"/>
                <a:cs typeface="+mn-cs"/>
              </a:defRPr>
            </a:lvl8pPr>
            <a:lvl9pPr marL="3886200" indent="-228600" algn="l" rtl="0" fontAlgn="base">
              <a:spcBef>
                <a:spcPct val="20000"/>
              </a:spcBef>
              <a:spcAft>
                <a:spcPct val="0"/>
              </a:spcAft>
              <a:buClr>
                <a:schemeClr val="bg2"/>
              </a:buClr>
              <a:buSzPct val="50000"/>
              <a:buFont typeface="Wingdings" pitchFamily="-107" charset="2"/>
              <a:buChar char="q"/>
              <a:defRPr sz="2000">
                <a:solidFill>
                  <a:schemeClr val="tx1"/>
                </a:solidFill>
                <a:latin typeface="+mn-lt"/>
                <a:ea typeface="+mn-ea"/>
                <a:cs typeface="+mn-cs"/>
              </a:defRPr>
            </a:lvl9pPr>
          </a:lstStyle>
          <a:p>
            <a:pPr algn="l">
              <a:defRPr/>
            </a:pPr>
            <a:endParaRPr lang="en-US" altLang="en-US" sz="2400" dirty="0"/>
          </a:p>
          <a:p>
            <a:pPr>
              <a:defRPr/>
            </a:pPr>
            <a:r>
              <a:rPr lang="en-US" altLang="en-US" sz="2400" b="0" dirty="0">
                <a:solidFill>
                  <a:srgbClr val="000000"/>
                </a:solidFill>
                <a:hlinkClick r:id="rId3">
                  <a:extLst>
                    <a:ext uri="{A12FA001-AC4F-418D-AE19-62706E023703}">
                      <ahyp:hlinkClr xmlns:ahyp="http://schemas.microsoft.com/office/drawing/2018/hyperlinkcolor" val="tx"/>
                    </a:ext>
                  </a:extLst>
                </a:hlinkClick>
              </a:rPr>
              <a:t>graduatescholarships@mcmaster.ca</a:t>
            </a:r>
            <a:endParaRPr lang="en-US" altLang="en-US" sz="2400" b="0" dirty="0">
              <a:solidFill>
                <a:srgbClr val="000000"/>
              </a:solidFill>
            </a:endParaRPr>
          </a:p>
          <a:p>
            <a:pPr>
              <a:defRPr/>
            </a:pPr>
            <a:endParaRPr lang="en-US" altLang="en-US" sz="2400" b="0" dirty="0">
              <a:solidFill>
                <a:srgbClr val="000000"/>
              </a:solidFill>
            </a:endParaRPr>
          </a:p>
          <a:p>
            <a:pPr>
              <a:defRPr/>
            </a:pPr>
            <a:endParaRPr lang="en-US" altLang="en-US" sz="2400" b="0" dirty="0">
              <a:solidFill>
                <a:srgbClr val="000000"/>
              </a:solidFill>
            </a:endParaRPr>
          </a:p>
          <a:p>
            <a:pPr>
              <a:defRPr/>
            </a:pPr>
            <a:r>
              <a:rPr lang="en-US" altLang="en-US" sz="2400" b="0" dirty="0">
                <a:solidFill>
                  <a:srgbClr val="000000"/>
                </a:solidFill>
              </a:rPr>
              <a:t>McMaster Fall 2023 Vanier Competition</a:t>
            </a:r>
          </a:p>
        </p:txBody>
      </p:sp>
    </p:spTree>
    <p:extLst>
      <p:ext uri="{BB962C8B-B14F-4D97-AF65-F5344CB8AC3E}">
        <p14:creationId xmlns:p14="http://schemas.microsoft.com/office/powerpoint/2010/main" val="11778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25173"/>
            <a:ext cx="2549383" cy="927114"/>
          </a:xfrm>
        </p:spPr>
        <p:txBody>
          <a:bodyPr>
            <a:noAutofit/>
          </a:bodyPr>
          <a:lstStyle/>
          <a:p>
            <a:pPr algn="ctr"/>
            <a:r>
              <a:rPr lang="en-US" sz="2800" b="1" dirty="0"/>
              <a:t>Overview (cont’d)</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5" name="Content Placeholder 4">
            <a:extLst>
              <a:ext uri="{FF2B5EF4-FFF2-40B4-BE49-F238E27FC236}">
                <a16:creationId xmlns:a16="http://schemas.microsoft.com/office/drawing/2014/main" id="{80E5057B-E433-4AD1-ADE6-9DE98E627172}"/>
              </a:ext>
            </a:extLst>
          </p:cNvPr>
          <p:cNvSpPr>
            <a:spLocks noGrp="1"/>
          </p:cNvSpPr>
          <p:nvPr>
            <p:ph idx="1"/>
          </p:nvPr>
        </p:nvSpPr>
        <p:spPr>
          <a:xfrm>
            <a:off x="3007605" y="661012"/>
            <a:ext cx="5761822" cy="3899972"/>
          </a:xfrm>
        </p:spPr>
        <p:txBody>
          <a:bodyPr>
            <a:normAutofit/>
          </a:bodyPr>
          <a:lstStyle/>
          <a:p>
            <a:pPr marL="0" indent="0" algn="l">
              <a:buNone/>
              <a:defRPr/>
            </a:pPr>
            <a:r>
              <a:rPr lang="en-US" sz="1800" b="1" dirty="0"/>
              <a:t>McMaster Quotas and Results for the last 5 years</a:t>
            </a:r>
          </a:p>
          <a:p>
            <a:pPr algn="l">
              <a:defRPr/>
            </a:pPr>
            <a:endParaRPr lang="en-US" sz="1400" dirty="0"/>
          </a:p>
          <a:p>
            <a:endParaRPr lang="en-CA" dirty="0"/>
          </a:p>
        </p:txBody>
      </p:sp>
      <p:sp>
        <p:nvSpPr>
          <p:cNvPr id="4" name="TextBox 3">
            <a:extLst>
              <a:ext uri="{FF2B5EF4-FFF2-40B4-BE49-F238E27FC236}">
                <a16:creationId xmlns:a16="http://schemas.microsoft.com/office/drawing/2014/main" id="{E40CD983-844B-49DC-BE32-0C041BA0E627}"/>
              </a:ext>
            </a:extLst>
          </p:cNvPr>
          <p:cNvSpPr txBox="1"/>
          <p:nvPr/>
        </p:nvSpPr>
        <p:spPr>
          <a:xfrm>
            <a:off x="3156559" y="1134568"/>
            <a:ext cx="5285983" cy="2031325"/>
          </a:xfrm>
          <a:prstGeom prst="rect">
            <a:avLst/>
          </a:prstGeom>
          <a:noFill/>
        </p:spPr>
        <p:txBody>
          <a:bodyPr wrap="square" rtlCol="0">
            <a:spAutoFit/>
          </a:bodyPr>
          <a:lstStyle/>
          <a:p>
            <a:r>
              <a:rPr lang="en-CA" b="1" dirty="0"/>
              <a:t>NSERC</a:t>
            </a:r>
          </a:p>
          <a:p>
            <a:endParaRPr lang="en-CA" b="1" dirty="0"/>
          </a:p>
          <a:p>
            <a:pPr marL="285750" indent="-285750">
              <a:buFont typeface="Arial" panose="020B0604020202020204" pitchFamily="34" charset="0"/>
              <a:buChar char="•"/>
            </a:pPr>
            <a:r>
              <a:rPr lang="en-CA" dirty="0"/>
              <a:t>2019/20 Quota – 7, Received – 1</a:t>
            </a:r>
          </a:p>
          <a:p>
            <a:pPr marL="285750" indent="-285750">
              <a:buFont typeface="Arial" panose="020B0604020202020204" pitchFamily="34" charset="0"/>
              <a:buChar char="•"/>
            </a:pPr>
            <a:r>
              <a:rPr lang="en-CA" dirty="0"/>
              <a:t>2020/21 Quota – 7, Received – 2</a:t>
            </a:r>
          </a:p>
          <a:p>
            <a:pPr marL="285750" indent="-285750">
              <a:buFont typeface="Arial" panose="020B0604020202020204" pitchFamily="34" charset="0"/>
              <a:buChar char="•"/>
            </a:pPr>
            <a:r>
              <a:rPr lang="en-CA" dirty="0"/>
              <a:t>2021/22 Quota – 7, Received – 3</a:t>
            </a:r>
          </a:p>
          <a:p>
            <a:pPr marL="285750" indent="-285750">
              <a:buFont typeface="Arial" panose="020B0604020202020204" pitchFamily="34" charset="0"/>
              <a:buChar char="•"/>
            </a:pPr>
            <a:r>
              <a:rPr lang="en-CA" dirty="0"/>
              <a:t>2022/23 Quota – 7, Received – 1</a:t>
            </a:r>
          </a:p>
          <a:p>
            <a:pPr marL="285750" indent="-285750">
              <a:buFont typeface="Arial" panose="020B0604020202020204" pitchFamily="34" charset="0"/>
              <a:buChar char="•"/>
            </a:pPr>
            <a:r>
              <a:rPr lang="en-CA" dirty="0"/>
              <a:t>2023/24 Quota – 8, Received – 2 </a:t>
            </a:r>
            <a:endParaRPr lang="en-CA" b="1" dirty="0"/>
          </a:p>
        </p:txBody>
      </p:sp>
    </p:spTree>
    <p:extLst>
      <p:ext uri="{BB962C8B-B14F-4D97-AF65-F5344CB8AC3E}">
        <p14:creationId xmlns:p14="http://schemas.microsoft.com/office/powerpoint/2010/main" val="165638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25173"/>
            <a:ext cx="2549383" cy="927114"/>
          </a:xfrm>
        </p:spPr>
        <p:txBody>
          <a:bodyPr>
            <a:noAutofit/>
          </a:bodyPr>
          <a:lstStyle/>
          <a:p>
            <a:pPr algn="ctr"/>
            <a:r>
              <a:rPr lang="en-US" sz="2800" b="1" dirty="0"/>
              <a:t>Overview (cont’d)</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5" name="Content Placeholder 4">
            <a:extLst>
              <a:ext uri="{FF2B5EF4-FFF2-40B4-BE49-F238E27FC236}">
                <a16:creationId xmlns:a16="http://schemas.microsoft.com/office/drawing/2014/main" id="{80E5057B-E433-4AD1-ADE6-9DE98E627172}"/>
              </a:ext>
            </a:extLst>
          </p:cNvPr>
          <p:cNvSpPr>
            <a:spLocks noGrp="1"/>
          </p:cNvSpPr>
          <p:nvPr>
            <p:ph idx="1"/>
          </p:nvPr>
        </p:nvSpPr>
        <p:spPr>
          <a:xfrm>
            <a:off x="3007605" y="593704"/>
            <a:ext cx="5761822" cy="3415228"/>
          </a:xfrm>
        </p:spPr>
        <p:txBody>
          <a:bodyPr>
            <a:normAutofit/>
          </a:bodyPr>
          <a:lstStyle/>
          <a:p>
            <a:pPr marL="0" indent="0" algn="l">
              <a:buNone/>
              <a:defRPr/>
            </a:pPr>
            <a:r>
              <a:rPr lang="en-US" sz="1800" b="1" dirty="0"/>
              <a:t>McMaster Quotas and Results for the last 5 years</a:t>
            </a:r>
          </a:p>
          <a:p>
            <a:pPr algn="l">
              <a:defRPr/>
            </a:pPr>
            <a:endParaRPr lang="en-US" sz="1400" dirty="0"/>
          </a:p>
          <a:p>
            <a:endParaRPr lang="en-CA" dirty="0"/>
          </a:p>
        </p:txBody>
      </p:sp>
      <p:sp>
        <p:nvSpPr>
          <p:cNvPr id="4" name="TextBox 3">
            <a:extLst>
              <a:ext uri="{FF2B5EF4-FFF2-40B4-BE49-F238E27FC236}">
                <a16:creationId xmlns:a16="http://schemas.microsoft.com/office/drawing/2014/main" id="{E40CD983-844B-49DC-BE32-0C041BA0E627}"/>
              </a:ext>
            </a:extLst>
          </p:cNvPr>
          <p:cNvSpPr txBox="1"/>
          <p:nvPr/>
        </p:nvSpPr>
        <p:spPr>
          <a:xfrm>
            <a:off x="3245524" y="1244737"/>
            <a:ext cx="5285983" cy="2031325"/>
          </a:xfrm>
          <a:prstGeom prst="rect">
            <a:avLst/>
          </a:prstGeom>
          <a:noFill/>
        </p:spPr>
        <p:txBody>
          <a:bodyPr wrap="square" rtlCol="0">
            <a:spAutoFit/>
          </a:bodyPr>
          <a:lstStyle/>
          <a:p>
            <a:r>
              <a:rPr lang="en-CA" b="1" dirty="0"/>
              <a:t>SSHRC</a:t>
            </a:r>
          </a:p>
          <a:p>
            <a:endParaRPr lang="en-CA" b="1" dirty="0"/>
          </a:p>
          <a:p>
            <a:pPr marL="285750" indent="-285750">
              <a:buFont typeface="Arial" panose="020B0604020202020204" pitchFamily="34" charset="0"/>
              <a:buChar char="•"/>
            </a:pPr>
            <a:r>
              <a:rPr lang="en-CA" dirty="0"/>
              <a:t>2019/20 Quota – 4, Received – 1</a:t>
            </a:r>
          </a:p>
          <a:p>
            <a:pPr marL="285750" indent="-285750">
              <a:buFont typeface="Arial" panose="020B0604020202020204" pitchFamily="34" charset="0"/>
              <a:buChar char="•"/>
            </a:pPr>
            <a:r>
              <a:rPr lang="en-CA" dirty="0"/>
              <a:t>2020/21 Quota – 4, Received – 2</a:t>
            </a:r>
          </a:p>
          <a:p>
            <a:pPr marL="285750" indent="-285750">
              <a:buFont typeface="Arial" panose="020B0604020202020204" pitchFamily="34" charset="0"/>
              <a:buChar char="•"/>
            </a:pPr>
            <a:r>
              <a:rPr lang="en-CA" dirty="0"/>
              <a:t>2021/22 Quota – 5, Received – 2</a:t>
            </a:r>
          </a:p>
          <a:p>
            <a:pPr marL="285750" indent="-285750">
              <a:buFont typeface="Arial" panose="020B0604020202020204" pitchFamily="34" charset="0"/>
              <a:buChar char="•"/>
            </a:pPr>
            <a:r>
              <a:rPr lang="en-CA" dirty="0"/>
              <a:t>2022/23 Quota – 4, Received – 1</a:t>
            </a:r>
          </a:p>
          <a:p>
            <a:pPr marL="285750" indent="-285750">
              <a:buFont typeface="Arial" panose="020B0604020202020204" pitchFamily="34" charset="0"/>
              <a:buChar char="•"/>
            </a:pPr>
            <a:r>
              <a:rPr lang="en-CA" dirty="0"/>
              <a:t>2023/24 Quota – 5, Received – 1  </a:t>
            </a:r>
          </a:p>
        </p:txBody>
      </p:sp>
    </p:spTree>
    <p:extLst>
      <p:ext uri="{BB962C8B-B14F-4D97-AF65-F5344CB8AC3E}">
        <p14:creationId xmlns:p14="http://schemas.microsoft.com/office/powerpoint/2010/main" val="263132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92615" y="1755211"/>
            <a:ext cx="2549383" cy="976001"/>
          </a:xfrm>
        </p:spPr>
        <p:txBody>
          <a:bodyPr>
            <a:noAutofit/>
          </a:bodyPr>
          <a:lstStyle/>
          <a:p>
            <a:pPr algn="ctr"/>
            <a:r>
              <a:rPr lang="en-US" sz="2800" b="1" dirty="0"/>
              <a:t>Overview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96588" y="572877"/>
            <a:ext cx="5591827" cy="3977089"/>
          </a:xfrm>
        </p:spPr>
        <p:txBody>
          <a:bodyPr>
            <a:normAutofit/>
          </a:bodyPr>
          <a:lstStyle/>
          <a:p>
            <a:pPr marL="285750" indent="-285750" algn="l">
              <a:spcAft>
                <a:spcPts val="1200"/>
              </a:spcAft>
              <a:buFont typeface="Arial" panose="020B0604020202020204" pitchFamily="34" charset="0"/>
              <a:buChar char="•"/>
            </a:pPr>
            <a:r>
              <a:rPr lang="en-US" altLang="en-US" sz="1800" b="0" dirty="0"/>
              <a:t>Applicant does not have to be registered or admitted to a graduate program at the time of application</a:t>
            </a:r>
          </a:p>
          <a:p>
            <a:pPr marL="285750" indent="-285750" algn="l">
              <a:spcAft>
                <a:spcPts val="1200"/>
              </a:spcAft>
              <a:buFont typeface="Arial" panose="020B0604020202020204" pitchFamily="34" charset="0"/>
              <a:buChar char="•"/>
            </a:pPr>
            <a:r>
              <a:rPr lang="en-US" altLang="en-US" sz="1800" b="0" dirty="0"/>
              <a:t>There is a two-stage internal process at McMaster</a:t>
            </a:r>
          </a:p>
          <a:p>
            <a:pPr marL="285750" indent="-285750" algn="l">
              <a:spcAft>
                <a:spcPts val="1200"/>
              </a:spcAft>
              <a:buFont typeface="Arial" panose="020B0604020202020204" pitchFamily="34" charset="0"/>
              <a:buChar char="•"/>
            </a:pPr>
            <a:r>
              <a:rPr lang="en-US" altLang="en-US" sz="1800" b="0" dirty="0"/>
              <a:t>Students </a:t>
            </a:r>
            <a:r>
              <a:rPr lang="en-US" altLang="en-US" sz="1800" dirty="0"/>
              <a:t>must</a:t>
            </a:r>
            <a:r>
              <a:rPr lang="en-US" altLang="en-US" sz="1800" b="0" dirty="0"/>
              <a:t> have received departmental endorsement to submit a stage one Vanier letter of intent package at McMaster</a:t>
            </a:r>
          </a:p>
          <a:p>
            <a:pPr marL="285750" indent="-285750" algn="l">
              <a:spcAft>
                <a:spcPts val="1200"/>
              </a:spcAft>
              <a:buFont typeface="Arial" panose="020B0604020202020204" pitchFamily="34" charset="0"/>
              <a:buChar char="•"/>
            </a:pPr>
            <a:r>
              <a:rPr lang="en-US" altLang="en-US" sz="1800" b="0" dirty="0"/>
              <a:t>If students are endorsed to stage two of the internal competition, they will have to submit a full application through </a:t>
            </a:r>
            <a:r>
              <a:rPr lang="en-US" altLang="en-US" sz="1800" dirty="0" err="1"/>
              <a:t>ResearchNet</a:t>
            </a:r>
            <a:endParaRPr lang="en-US" altLang="en-US" sz="1800" dirty="0"/>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551809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962701"/>
            <a:ext cx="2549383" cy="624886"/>
          </a:xfrm>
        </p:spPr>
        <p:txBody>
          <a:bodyPr>
            <a:noAutofit/>
          </a:bodyPr>
          <a:lstStyle/>
          <a:p>
            <a:pPr algn="ctr"/>
            <a:r>
              <a:rPr lang="en-US" sz="2800" b="1" dirty="0"/>
              <a:t>Eligibility</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352540"/>
            <a:ext cx="5730560" cy="4274543"/>
          </a:xfrm>
        </p:spPr>
        <p:txBody>
          <a:bodyPr>
            <a:normAutofit fontScale="55000" lnSpcReduction="20000"/>
          </a:bodyPr>
          <a:lstStyle/>
          <a:p>
            <a:pPr marL="285750" indent="-285750" algn="l">
              <a:buFont typeface="Arial" panose="020B0604020202020204" pitchFamily="34" charset="0"/>
              <a:buChar char="•"/>
            </a:pPr>
            <a:r>
              <a:rPr lang="en-US" altLang="en-US" sz="3300" b="0" dirty="0"/>
              <a:t>Canadian Citizens, permanent residents of Canada and international students can apply</a:t>
            </a:r>
          </a:p>
          <a:p>
            <a:pPr marL="285750" indent="-285750" algn="l">
              <a:buFont typeface="Arial" panose="020B0604020202020204" pitchFamily="34" charset="0"/>
              <a:buChar char="•"/>
            </a:pPr>
            <a:r>
              <a:rPr lang="en-US" altLang="en-US" sz="3300" b="0" dirty="0"/>
              <a:t>First class average in </a:t>
            </a:r>
            <a:r>
              <a:rPr lang="en-US" altLang="en-US" sz="3300" dirty="0"/>
              <a:t>EACH</a:t>
            </a:r>
            <a:r>
              <a:rPr lang="en-US" altLang="en-US" sz="3300" b="0" dirty="0"/>
              <a:t> of the last two years of full-time studies completed (2021-22 and 2022-23) or equivalent</a:t>
            </a:r>
          </a:p>
          <a:p>
            <a:pPr marL="1028700" lvl="1">
              <a:buSzPct val="100000"/>
              <a:buFont typeface="Arial" panose="020B0604020202020204" pitchFamily="34" charset="0"/>
              <a:buChar char="•"/>
            </a:pPr>
            <a:r>
              <a:rPr lang="en-US" altLang="en-US" sz="3300" dirty="0"/>
              <a:t>First class average for Vanier at McMaster is </a:t>
            </a:r>
            <a:r>
              <a:rPr lang="en-US" altLang="en-US" sz="3300" b="1" dirty="0"/>
              <a:t>10 (A-) </a:t>
            </a:r>
          </a:p>
          <a:p>
            <a:pPr marL="1028700" lvl="1">
              <a:buSzPct val="100000"/>
              <a:buFont typeface="Arial" panose="020B0604020202020204" pitchFamily="34" charset="0"/>
              <a:buChar char="•"/>
            </a:pPr>
            <a:r>
              <a:rPr lang="en-US" altLang="en-US" sz="3300" b="0" dirty="0"/>
              <a:t>Be seeking financial support to pursue your </a:t>
            </a:r>
            <a:r>
              <a:rPr lang="en-US" altLang="en-US" sz="3300" dirty="0"/>
              <a:t>FIRST</a:t>
            </a:r>
            <a:r>
              <a:rPr lang="en-US" altLang="en-US" sz="3300" b="0" dirty="0"/>
              <a:t> doctoral degree (or combined MA/PhD or MD/PhD)</a:t>
            </a:r>
          </a:p>
          <a:p>
            <a:pPr marL="285750" indent="-285750" algn="l">
              <a:buFont typeface="Arial" panose="020B0604020202020204" pitchFamily="34" charset="0"/>
              <a:buChar char="•"/>
            </a:pPr>
            <a:r>
              <a:rPr lang="en-US" altLang="en-US" sz="3300" b="0" dirty="0"/>
              <a:t>Cannot have previously held or currently hold a Tri-Agency doctoral award</a:t>
            </a:r>
          </a:p>
          <a:p>
            <a:pPr marL="285750" indent="-285750" algn="l">
              <a:buFont typeface="Arial" panose="020B0604020202020204" pitchFamily="34" charset="0"/>
              <a:buChar char="•"/>
            </a:pPr>
            <a:r>
              <a:rPr lang="en-US" altLang="en-US" sz="3300" b="0" dirty="0"/>
              <a:t>Be nominated by only one Canadian University, which must have received a Vanier CGS allocation</a:t>
            </a: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13, 2023</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61353995"/>
      </p:ext>
    </p:extLst>
  </p:cSld>
  <p:clrMapOvr>
    <a:masterClrMapping/>
  </p:clrMapOvr>
</p:sld>
</file>

<file path=ppt/theme/theme1.xml><?xml version="1.0" encoding="utf-8"?>
<a:theme xmlns:a="http://schemas.openxmlformats.org/drawingml/2006/main" name="McMaster Brighter World Theme">
  <a:themeElements>
    <a:clrScheme name="Custom 7">
      <a:dk1>
        <a:srgbClr val="4C555C"/>
      </a:dk1>
      <a:lt1>
        <a:srgbClr val="FFFFFF"/>
      </a:lt1>
      <a:dk2>
        <a:srgbClr val="FFFFFF"/>
      </a:dk2>
      <a:lt2>
        <a:srgbClr val="FFFFFF"/>
      </a:lt2>
      <a:accent1>
        <a:srgbClr val="79003B"/>
      </a:accent1>
      <a:accent2>
        <a:srgbClr val="FCBE57"/>
      </a:accent2>
      <a:accent3>
        <a:srgbClr val="FFD000"/>
      </a:accent3>
      <a:accent4>
        <a:srgbClr val="D2D654"/>
      </a:accent4>
      <a:accent5>
        <a:srgbClr val="6FD3E3"/>
      </a:accent5>
      <a:accent6>
        <a:srgbClr val="A71930"/>
      </a:accent6>
      <a:hlink>
        <a:srgbClr val="79003B"/>
      </a:hlink>
      <a:folHlink>
        <a:srgbClr val="79003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60A5F53F600247938C29DF5695BCAA" ma:contentTypeVersion="2" ma:contentTypeDescription="Create a new document." ma:contentTypeScope="" ma:versionID="479491f7b544c73b159c7547dbeffc6f">
  <xsd:schema xmlns:xsd="http://www.w3.org/2001/XMLSchema" xmlns:xs="http://www.w3.org/2001/XMLSchema" xmlns:p="http://schemas.microsoft.com/office/2006/metadata/properties" xmlns:ns2="59821329-f341-4e6f-abb6-70366c4f9ba5" targetNamespace="http://schemas.microsoft.com/office/2006/metadata/properties" ma:root="true" ma:fieldsID="2934beca1024a8d66a2afe11078e5a1e" ns2:_="">
    <xsd:import namespace="59821329-f341-4e6f-abb6-70366c4f9ba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821329-f341-4e6f-abb6-70366c4f9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0901D-539B-4C05-A6F5-EA9C135E1201}">
  <ds:schemaRefs>
    <ds:schemaRef ds:uri="http://schemas.microsoft.com/sharepoint/v3/contenttype/forms"/>
  </ds:schemaRefs>
</ds:datastoreItem>
</file>

<file path=customXml/itemProps2.xml><?xml version="1.0" encoding="utf-8"?>
<ds:datastoreItem xmlns:ds="http://schemas.openxmlformats.org/officeDocument/2006/customXml" ds:itemID="{05D9A037-8DAA-4259-9E03-6751678ECB85}">
  <ds:schemaRef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http://purl.org/dc/terms/"/>
    <ds:schemaRef ds:uri="http://schemas.microsoft.com/office/infopath/2007/PartnerControls"/>
    <ds:schemaRef ds:uri="59821329-f341-4e6f-abb6-70366c4f9ba5"/>
  </ds:schemaRefs>
</ds:datastoreItem>
</file>

<file path=customXml/itemProps3.xml><?xml version="1.0" encoding="utf-8"?>
<ds:datastoreItem xmlns:ds="http://schemas.openxmlformats.org/officeDocument/2006/customXml" ds:itemID="{A51FA31B-05D5-433F-B0B5-32FEC3AD59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821329-f341-4e6f-abb6-70366c4f9b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1940</TotalTime>
  <Words>3643</Words>
  <Application>Microsoft Office PowerPoint</Application>
  <PresentationFormat>On-screen Show (16:9)</PresentationFormat>
  <Paragraphs>523</Paragraphs>
  <Slides>52</Slides>
  <Notes>52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Courier New</vt:lpstr>
      <vt:lpstr>Helvetica</vt:lpstr>
      <vt:lpstr>Helvetica Neue</vt:lpstr>
      <vt:lpstr>Wingdings</vt:lpstr>
      <vt:lpstr>McMaster Brighter World Theme</vt:lpstr>
      <vt:lpstr>Vanier Doctoral – Canada Graduate Scholarships</vt:lpstr>
      <vt:lpstr>Land Acknowledgement</vt:lpstr>
      <vt:lpstr>Overview</vt:lpstr>
      <vt:lpstr>Overview (cont’d)</vt:lpstr>
      <vt:lpstr>Overview (cont’d)</vt:lpstr>
      <vt:lpstr>Overview (cont’d)</vt:lpstr>
      <vt:lpstr>Overview (cont’d)</vt:lpstr>
      <vt:lpstr>Overview (cont’d)</vt:lpstr>
      <vt:lpstr>Eligibility</vt:lpstr>
      <vt:lpstr>Eligibility (cont’d)</vt:lpstr>
      <vt:lpstr>Eligibility (cont’d)</vt:lpstr>
      <vt:lpstr>Transcripts  </vt:lpstr>
      <vt:lpstr>   Transcripts cont’d  </vt:lpstr>
      <vt:lpstr>Equity, Diversity, and Inclusion </vt:lpstr>
      <vt:lpstr>Equity, Diversity, and Inclusion (cont’d) </vt:lpstr>
      <vt:lpstr>Promoting Equity, Diversity, and Inclusion in Research </vt:lpstr>
      <vt:lpstr>Research respectfully involving and engaging Indigenous communities </vt:lpstr>
      <vt:lpstr>Research respectfully involving and engaging Indigenous communities (cont’d) </vt:lpstr>
      <vt:lpstr>Reducing unconscious bias  </vt:lpstr>
      <vt:lpstr>Welcome! </vt:lpstr>
      <vt:lpstr>Welcome! </vt:lpstr>
      <vt:lpstr>Evaluation Criteria </vt:lpstr>
      <vt:lpstr>Academic Excellence </vt:lpstr>
      <vt:lpstr>Research Potential  </vt:lpstr>
      <vt:lpstr>Leadership </vt:lpstr>
      <vt:lpstr>Leadership (cont’d) </vt:lpstr>
      <vt:lpstr>Examples of Leadership </vt:lpstr>
      <vt:lpstr>Examples of Leadership (cont’d) </vt:lpstr>
      <vt:lpstr>Tips for putting together the application </vt:lpstr>
      <vt:lpstr>Tips for the Research Proposal </vt:lpstr>
      <vt:lpstr>Tips for the Personal Leadership Statement</vt:lpstr>
      <vt:lpstr>Tips for the Personal Leadership Statement (cont’d)</vt:lpstr>
      <vt:lpstr>Tips for the Personal Leadership Statement (cont’d)</vt:lpstr>
      <vt:lpstr>Tips for the Personal Leadership Statement (cont’d)</vt:lpstr>
      <vt:lpstr>Tips for the Personal Leadership Statement (cont’d)</vt:lpstr>
      <vt:lpstr>Tips for the Personal Leadership Statement (cont’d)</vt:lpstr>
      <vt:lpstr>Tips for the Personal Leadership Statement (cont’d)</vt:lpstr>
      <vt:lpstr>Tips for the Personal Leadership Statement (cont’d)</vt:lpstr>
      <vt:lpstr>Tips for your CCV</vt:lpstr>
      <vt:lpstr>Tips for your CCV  (cont’d)</vt:lpstr>
      <vt:lpstr>Tips for your CCV  (cont’d)</vt:lpstr>
      <vt:lpstr>Tips for your CCV  (cont’d)</vt:lpstr>
      <vt:lpstr>Special Circumstances </vt:lpstr>
      <vt:lpstr>Referee Assessments</vt:lpstr>
      <vt:lpstr>Referee Assessments (cont’d)</vt:lpstr>
      <vt:lpstr>Referee Assessments (cont’d)</vt:lpstr>
      <vt:lpstr>Leadership Reference Letters for Vanier</vt:lpstr>
      <vt:lpstr>Leadership Reference Letters for Vanier (cont’d)</vt:lpstr>
      <vt:lpstr>Leadership Reference Letters for Vanier (cont’d)</vt:lpstr>
      <vt:lpstr>Final Tips</vt:lpstr>
      <vt:lpstr>Thank you!</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Pattison, Judi</dc:creator>
  <cp:lastModifiedBy>Masciantonio, Antonella</cp:lastModifiedBy>
  <cp:revision>138</cp:revision>
  <cp:lastPrinted>2022-07-18T13:43:49Z</cp:lastPrinted>
  <dcterms:created xsi:type="dcterms:W3CDTF">2022-03-10T17:46:33Z</dcterms:created>
  <dcterms:modified xsi:type="dcterms:W3CDTF">2023-07-13T13:01:18Z</dcterms:modified>
</cp:coreProperties>
</file>