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57"/>
  </p:notesMasterIdLst>
  <p:sldIdLst>
    <p:sldId id="378" r:id="rId5"/>
    <p:sldId id="445" r:id="rId6"/>
    <p:sldId id="398" r:id="rId7"/>
    <p:sldId id="413" r:id="rId8"/>
    <p:sldId id="415" r:id="rId9"/>
    <p:sldId id="446" r:id="rId10"/>
    <p:sldId id="447" r:id="rId11"/>
    <p:sldId id="414" r:id="rId12"/>
    <p:sldId id="416" r:id="rId13"/>
    <p:sldId id="417" r:id="rId14"/>
    <p:sldId id="448" r:id="rId15"/>
    <p:sldId id="468" r:id="rId16"/>
    <p:sldId id="474" r:id="rId17"/>
    <p:sldId id="440" r:id="rId18"/>
    <p:sldId id="471" r:id="rId19"/>
    <p:sldId id="418" r:id="rId20"/>
    <p:sldId id="449" r:id="rId21"/>
    <p:sldId id="473" r:id="rId22"/>
    <p:sldId id="472" r:id="rId23"/>
    <p:sldId id="439" r:id="rId24"/>
    <p:sldId id="451" r:id="rId25"/>
    <p:sldId id="475" r:id="rId26"/>
    <p:sldId id="442" r:id="rId27"/>
    <p:sldId id="441" r:id="rId28"/>
    <p:sldId id="444" r:id="rId29"/>
    <p:sldId id="432" r:id="rId30"/>
    <p:sldId id="452" r:id="rId31"/>
    <p:sldId id="433" r:id="rId32"/>
    <p:sldId id="453" r:id="rId33"/>
    <p:sldId id="434" r:id="rId34"/>
    <p:sldId id="436" r:id="rId35"/>
    <p:sldId id="420" r:id="rId36"/>
    <p:sldId id="470" r:id="rId37"/>
    <p:sldId id="454" r:id="rId38"/>
    <p:sldId id="455" r:id="rId39"/>
    <p:sldId id="456" r:id="rId40"/>
    <p:sldId id="457" r:id="rId41"/>
    <p:sldId id="458" r:id="rId42"/>
    <p:sldId id="459" r:id="rId43"/>
    <p:sldId id="423" r:id="rId44"/>
    <p:sldId id="460" r:id="rId45"/>
    <p:sldId id="461" r:id="rId46"/>
    <p:sldId id="462" r:id="rId47"/>
    <p:sldId id="469" r:id="rId48"/>
    <p:sldId id="426" r:id="rId49"/>
    <p:sldId id="464" r:id="rId50"/>
    <p:sldId id="427" r:id="rId51"/>
    <p:sldId id="465" r:id="rId52"/>
    <p:sldId id="466" r:id="rId53"/>
    <p:sldId id="428" r:id="rId54"/>
    <p:sldId id="429" r:id="rId55"/>
    <p:sldId id="430" r:id="rId56"/>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64F55"/>
    <a:srgbClr val="8BD3E6"/>
    <a:srgbClr val="D2D755"/>
    <a:srgbClr val="FFD100"/>
    <a:srgbClr val="DBDBDD"/>
    <a:srgbClr val="007096"/>
    <a:srgbClr val="5E6A71"/>
    <a:srgbClr val="FDBF57"/>
    <a:srgbClr val="7A00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52" autoAdjust="0"/>
    <p:restoredTop sz="58263" autoAdjust="0"/>
  </p:normalViewPr>
  <p:slideViewPr>
    <p:cSldViewPr snapToGrid="0" snapToObjects="1">
      <p:cViewPr varScale="1">
        <p:scale>
          <a:sx n="82" d="100"/>
          <a:sy n="82" d="100"/>
        </p:scale>
        <p:origin x="2052" y="78"/>
      </p:cViewPr>
      <p:guideLst>
        <p:guide orient="horz" pos="1603"/>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b="0" i="0">
                <a:latin typeface="Arial" charset="0"/>
              </a:defRPr>
            </a:lvl1pPr>
          </a:lstStyle>
          <a:p>
            <a:fld id="{E9F3A7FF-300E-B84F-A2D0-CDCDE713DCB9}" type="datetimeFigureOut">
              <a:rPr lang="en-US" smtClean="0"/>
              <a:pPr/>
              <a:t>7/10/2024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a:t>
            </a:fld>
            <a:endParaRPr lang="en-US" dirty="0"/>
          </a:p>
        </p:txBody>
      </p:sp>
    </p:spTree>
    <p:extLst>
      <p:ext uri="{BB962C8B-B14F-4D97-AF65-F5344CB8AC3E}">
        <p14:creationId xmlns:p14="http://schemas.microsoft.com/office/powerpoint/2010/main" val="3978433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10</a:t>
            </a:fld>
            <a:endParaRPr lang="en-US" dirty="0"/>
          </a:p>
        </p:txBody>
      </p:sp>
    </p:spTree>
    <p:extLst>
      <p:ext uri="{BB962C8B-B14F-4D97-AF65-F5344CB8AC3E}">
        <p14:creationId xmlns:p14="http://schemas.microsoft.com/office/powerpoint/2010/main" val="1134443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11</a:t>
            </a:fld>
            <a:endParaRPr lang="en-US" dirty="0"/>
          </a:p>
        </p:txBody>
      </p:sp>
    </p:spTree>
    <p:extLst>
      <p:ext uri="{BB962C8B-B14F-4D97-AF65-F5344CB8AC3E}">
        <p14:creationId xmlns:p14="http://schemas.microsoft.com/office/powerpoint/2010/main" val="4130021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12</a:t>
            </a:fld>
            <a:endParaRPr lang="en-US" dirty="0"/>
          </a:p>
        </p:txBody>
      </p:sp>
    </p:spTree>
    <p:extLst>
      <p:ext uri="{BB962C8B-B14F-4D97-AF65-F5344CB8AC3E}">
        <p14:creationId xmlns:p14="http://schemas.microsoft.com/office/powerpoint/2010/main" val="1646677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13</a:t>
            </a:fld>
            <a:endParaRPr lang="en-US" dirty="0"/>
          </a:p>
        </p:txBody>
      </p:sp>
    </p:spTree>
    <p:extLst>
      <p:ext uri="{BB962C8B-B14F-4D97-AF65-F5344CB8AC3E}">
        <p14:creationId xmlns:p14="http://schemas.microsoft.com/office/powerpoint/2010/main" val="341876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	</a:t>
            </a:r>
          </a:p>
        </p:txBody>
      </p:sp>
      <p:sp>
        <p:nvSpPr>
          <p:cNvPr id="4" name="Slide Number Placeholder 3"/>
          <p:cNvSpPr>
            <a:spLocks noGrp="1"/>
          </p:cNvSpPr>
          <p:nvPr>
            <p:ph type="sldNum" sz="quarter" idx="5"/>
          </p:nvPr>
        </p:nvSpPr>
        <p:spPr/>
        <p:txBody>
          <a:bodyPr/>
          <a:lstStyle/>
          <a:p>
            <a:fld id="{7C11621C-3EA7-C342-A130-13C6D43C8C01}" type="slidenum">
              <a:rPr lang="en-US" smtClean="0"/>
              <a:pPr/>
              <a:t>14</a:t>
            </a:fld>
            <a:endParaRPr lang="en-US" dirty="0"/>
          </a:p>
        </p:txBody>
      </p:sp>
    </p:spTree>
    <p:extLst>
      <p:ext uri="{BB962C8B-B14F-4D97-AF65-F5344CB8AC3E}">
        <p14:creationId xmlns:p14="http://schemas.microsoft.com/office/powerpoint/2010/main" val="2716083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15</a:t>
            </a:fld>
            <a:endParaRPr lang="en-US" dirty="0"/>
          </a:p>
        </p:txBody>
      </p:sp>
    </p:spTree>
    <p:extLst>
      <p:ext uri="{BB962C8B-B14F-4D97-AF65-F5344CB8AC3E}">
        <p14:creationId xmlns:p14="http://schemas.microsoft.com/office/powerpoint/2010/main" val="480800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16</a:t>
            </a:fld>
            <a:endParaRPr lang="en-US" dirty="0"/>
          </a:p>
        </p:txBody>
      </p:sp>
    </p:spTree>
    <p:extLst>
      <p:ext uri="{BB962C8B-B14F-4D97-AF65-F5344CB8AC3E}">
        <p14:creationId xmlns:p14="http://schemas.microsoft.com/office/powerpoint/2010/main" val="2217990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17</a:t>
            </a:fld>
            <a:endParaRPr lang="en-US" dirty="0"/>
          </a:p>
        </p:txBody>
      </p:sp>
    </p:spTree>
    <p:extLst>
      <p:ext uri="{BB962C8B-B14F-4D97-AF65-F5344CB8AC3E}">
        <p14:creationId xmlns:p14="http://schemas.microsoft.com/office/powerpoint/2010/main" val="413127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18</a:t>
            </a:fld>
            <a:endParaRPr lang="en-US" dirty="0"/>
          </a:p>
        </p:txBody>
      </p:sp>
    </p:spTree>
    <p:extLst>
      <p:ext uri="{BB962C8B-B14F-4D97-AF65-F5344CB8AC3E}">
        <p14:creationId xmlns:p14="http://schemas.microsoft.com/office/powerpoint/2010/main" val="518746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a:t>
            </a:r>
          </a:p>
        </p:txBody>
      </p:sp>
      <p:sp>
        <p:nvSpPr>
          <p:cNvPr id="4" name="Slide Number Placeholder 3"/>
          <p:cNvSpPr>
            <a:spLocks noGrp="1"/>
          </p:cNvSpPr>
          <p:nvPr>
            <p:ph type="sldNum" sz="quarter" idx="5"/>
          </p:nvPr>
        </p:nvSpPr>
        <p:spPr/>
        <p:txBody>
          <a:bodyPr/>
          <a:lstStyle/>
          <a:p>
            <a:fld id="{7C11621C-3EA7-C342-A130-13C6D43C8C01}" type="slidenum">
              <a:rPr lang="en-US" smtClean="0"/>
              <a:pPr/>
              <a:t>19</a:t>
            </a:fld>
            <a:endParaRPr lang="en-US" dirty="0"/>
          </a:p>
        </p:txBody>
      </p:sp>
    </p:spTree>
    <p:extLst>
      <p:ext uri="{BB962C8B-B14F-4D97-AF65-F5344CB8AC3E}">
        <p14:creationId xmlns:p14="http://schemas.microsoft.com/office/powerpoint/2010/main" val="2321696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2</a:t>
            </a:fld>
            <a:endParaRPr lang="en-US" dirty="0"/>
          </a:p>
        </p:txBody>
      </p:sp>
    </p:spTree>
    <p:extLst>
      <p:ext uri="{BB962C8B-B14F-4D97-AF65-F5344CB8AC3E}">
        <p14:creationId xmlns:p14="http://schemas.microsoft.com/office/powerpoint/2010/main" val="2848771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NC (introduce self &amp; student also introduce self)</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20</a:t>
            </a:fld>
            <a:endParaRPr lang="en-US" dirty="0"/>
          </a:p>
        </p:txBody>
      </p:sp>
    </p:spTree>
    <p:extLst>
      <p:ext uri="{BB962C8B-B14F-4D97-AF65-F5344CB8AC3E}">
        <p14:creationId xmlns:p14="http://schemas.microsoft.com/office/powerpoint/2010/main" val="1198087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NC (introduce self &amp; student also introduce self)</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21</a:t>
            </a:fld>
            <a:endParaRPr lang="en-US" dirty="0"/>
          </a:p>
        </p:txBody>
      </p:sp>
    </p:spTree>
    <p:extLst>
      <p:ext uri="{BB962C8B-B14F-4D97-AF65-F5344CB8AC3E}">
        <p14:creationId xmlns:p14="http://schemas.microsoft.com/office/powerpoint/2010/main" val="77057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22</a:t>
            </a:fld>
            <a:endParaRPr lang="en-US" dirty="0"/>
          </a:p>
        </p:txBody>
      </p:sp>
    </p:spTree>
    <p:extLst>
      <p:ext uri="{BB962C8B-B14F-4D97-AF65-F5344CB8AC3E}">
        <p14:creationId xmlns:p14="http://schemas.microsoft.com/office/powerpoint/2010/main" val="2777527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23</a:t>
            </a:fld>
            <a:endParaRPr lang="en-US" dirty="0"/>
          </a:p>
        </p:txBody>
      </p:sp>
    </p:spTree>
    <p:extLst>
      <p:ext uri="{BB962C8B-B14F-4D97-AF65-F5344CB8AC3E}">
        <p14:creationId xmlns:p14="http://schemas.microsoft.com/office/powerpoint/2010/main" val="2469029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24</a:t>
            </a:fld>
            <a:endParaRPr lang="en-US" dirty="0"/>
          </a:p>
        </p:txBody>
      </p:sp>
    </p:spTree>
    <p:extLst>
      <p:ext uri="{BB962C8B-B14F-4D97-AF65-F5344CB8AC3E}">
        <p14:creationId xmlns:p14="http://schemas.microsoft.com/office/powerpoint/2010/main" val="1916931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25</a:t>
            </a:fld>
            <a:endParaRPr lang="en-US" dirty="0"/>
          </a:p>
        </p:txBody>
      </p:sp>
    </p:spTree>
    <p:extLst>
      <p:ext uri="{BB962C8B-B14F-4D97-AF65-F5344CB8AC3E}">
        <p14:creationId xmlns:p14="http://schemas.microsoft.com/office/powerpoint/2010/main" val="38961147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26</a:t>
            </a:fld>
            <a:endParaRPr lang="en-US" dirty="0"/>
          </a:p>
        </p:txBody>
      </p:sp>
    </p:spTree>
    <p:extLst>
      <p:ext uri="{BB962C8B-B14F-4D97-AF65-F5344CB8AC3E}">
        <p14:creationId xmlns:p14="http://schemas.microsoft.com/office/powerpoint/2010/main" val="3731821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27</a:t>
            </a:fld>
            <a:endParaRPr lang="en-US" dirty="0"/>
          </a:p>
        </p:txBody>
      </p:sp>
    </p:spTree>
    <p:extLst>
      <p:ext uri="{BB962C8B-B14F-4D97-AF65-F5344CB8AC3E}">
        <p14:creationId xmlns:p14="http://schemas.microsoft.com/office/powerpoint/2010/main" val="392590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28</a:t>
            </a:fld>
            <a:endParaRPr lang="en-US" dirty="0"/>
          </a:p>
        </p:txBody>
      </p:sp>
    </p:spTree>
    <p:extLst>
      <p:ext uri="{BB962C8B-B14F-4D97-AF65-F5344CB8AC3E}">
        <p14:creationId xmlns:p14="http://schemas.microsoft.com/office/powerpoint/2010/main" val="5253166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29</a:t>
            </a:fld>
            <a:endParaRPr lang="en-US" dirty="0"/>
          </a:p>
        </p:txBody>
      </p:sp>
    </p:spTree>
    <p:extLst>
      <p:ext uri="{BB962C8B-B14F-4D97-AF65-F5344CB8AC3E}">
        <p14:creationId xmlns:p14="http://schemas.microsoft.com/office/powerpoint/2010/main" val="1683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3</a:t>
            </a:fld>
            <a:endParaRPr lang="en-US" dirty="0"/>
          </a:p>
        </p:txBody>
      </p:sp>
    </p:spTree>
    <p:extLst>
      <p:ext uri="{BB962C8B-B14F-4D97-AF65-F5344CB8AC3E}">
        <p14:creationId xmlns:p14="http://schemas.microsoft.com/office/powerpoint/2010/main" val="10067317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30</a:t>
            </a:fld>
            <a:endParaRPr lang="en-US" dirty="0"/>
          </a:p>
        </p:txBody>
      </p:sp>
    </p:spTree>
    <p:extLst>
      <p:ext uri="{BB962C8B-B14F-4D97-AF65-F5344CB8AC3E}">
        <p14:creationId xmlns:p14="http://schemas.microsoft.com/office/powerpoint/2010/main" val="2225153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31</a:t>
            </a:fld>
            <a:endParaRPr lang="en-US" dirty="0"/>
          </a:p>
        </p:txBody>
      </p:sp>
    </p:spTree>
    <p:extLst>
      <p:ext uri="{BB962C8B-B14F-4D97-AF65-F5344CB8AC3E}">
        <p14:creationId xmlns:p14="http://schemas.microsoft.com/office/powerpoint/2010/main" val="6252629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32</a:t>
            </a:fld>
            <a:endParaRPr lang="en-US" dirty="0"/>
          </a:p>
        </p:txBody>
      </p:sp>
    </p:spTree>
    <p:extLst>
      <p:ext uri="{BB962C8B-B14F-4D97-AF65-F5344CB8AC3E}">
        <p14:creationId xmlns:p14="http://schemas.microsoft.com/office/powerpoint/2010/main" val="15438855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33</a:t>
            </a:fld>
            <a:endParaRPr lang="en-US" dirty="0"/>
          </a:p>
        </p:txBody>
      </p:sp>
    </p:spTree>
    <p:extLst>
      <p:ext uri="{BB962C8B-B14F-4D97-AF65-F5344CB8AC3E}">
        <p14:creationId xmlns:p14="http://schemas.microsoft.com/office/powerpoint/2010/main" val="15123097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34</a:t>
            </a:fld>
            <a:endParaRPr lang="en-US" dirty="0"/>
          </a:p>
        </p:txBody>
      </p:sp>
    </p:spTree>
    <p:extLst>
      <p:ext uri="{BB962C8B-B14F-4D97-AF65-F5344CB8AC3E}">
        <p14:creationId xmlns:p14="http://schemas.microsoft.com/office/powerpoint/2010/main" val="33701551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35</a:t>
            </a:fld>
            <a:endParaRPr lang="en-US" dirty="0"/>
          </a:p>
        </p:txBody>
      </p:sp>
    </p:spTree>
    <p:extLst>
      <p:ext uri="{BB962C8B-B14F-4D97-AF65-F5344CB8AC3E}">
        <p14:creationId xmlns:p14="http://schemas.microsoft.com/office/powerpoint/2010/main" val="6318334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36</a:t>
            </a:fld>
            <a:endParaRPr lang="en-US" dirty="0"/>
          </a:p>
        </p:txBody>
      </p:sp>
    </p:spTree>
    <p:extLst>
      <p:ext uri="{BB962C8B-B14F-4D97-AF65-F5344CB8AC3E}">
        <p14:creationId xmlns:p14="http://schemas.microsoft.com/office/powerpoint/2010/main" val="303863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37</a:t>
            </a:fld>
            <a:endParaRPr lang="en-US" dirty="0"/>
          </a:p>
        </p:txBody>
      </p:sp>
    </p:spTree>
    <p:extLst>
      <p:ext uri="{BB962C8B-B14F-4D97-AF65-F5344CB8AC3E}">
        <p14:creationId xmlns:p14="http://schemas.microsoft.com/office/powerpoint/2010/main" val="944583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38</a:t>
            </a:fld>
            <a:endParaRPr lang="en-US" dirty="0"/>
          </a:p>
        </p:txBody>
      </p:sp>
    </p:spTree>
    <p:extLst>
      <p:ext uri="{BB962C8B-B14F-4D97-AF65-F5344CB8AC3E}">
        <p14:creationId xmlns:p14="http://schemas.microsoft.com/office/powerpoint/2010/main" val="42887506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39</a:t>
            </a:fld>
            <a:endParaRPr lang="en-US" dirty="0"/>
          </a:p>
        </p:txBody>
      </p:sp>
    </p:spTree>
    <p:extLst>
      <p:ext uri="{BB962C8B-B14F-4D97-AF65-F5344CB8AC3E}">
        <p14:creationId xmlns:p14="http://schemas.microsoft.com/office/powerpoint/2010/main" val="125924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a:p>
            <a:pPr defTabSz="931774">
              <a:defRPr/>
            </a:pPr>
            <a:r>
              <a:rPr lang="en-US" dirty="0"/>
              <a:t>All deadlines ae firm</a:t>
            </a:r>
          </a:p>
        </p:txBody>
      </p:sp>
      <p:sp>
        <p:nvSpPr>
          <p:cNvPr id="4" name="Slide Number Placeholder 3"/>
          <p:cNvSpPr>
            <a:spLocks noGrp="1"/>
          </p:cNvSpPr>
          <p:nvPr>
            <p:ph type="sldNum" sz="quarter" idx="5"/>
          </p:nvPr>
        </p:nvSpPr>
        <p:spPr/>
        <p:txBody>
          <a:bodyPr/>
          <a:lstStyle/>
          <a:p>
            <a:fld id="{7C11621C-3EA7-C342-A130-13C6D43C8C01}" type="slidenum">
              <a:rPr lang="en-US" smtClean="0"/>
              <a:pPr/>
              <a:t>4</a:t>
            </a:fld>
            <a:endParaRPr lang="en-US" dirty="0"/>
          </a:p>
        </p:txBody>
      </p:sp>
    </p:spTree>
    <p:extLst>
      <p:ext uri="{BB962C8B-B14F-4D97-AF65-F5344CB8AC3E}">
        <p14:creationId xmlns:p14="http://schemas.microsoft.com/office/powerpoint/2010/main" val="28657102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40</a:t>
            </a:fld>
            <a:endParaRPr lang="en-US" dirty="0"/>
          </a:p>
        </p:txBody>
      </p:sp>
    </p:spTree>
    <p:extLst>
      <p:ext uri="{BB962C8B-B14F-4D97-AF65-F5344CB8AC3E}">
        <p14:creationId xmlns:p14="http://schemas.microsoft.com/office/powerpoint/2010/main" val="26956406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41</a:t>
            </a:fld>
            <a:endParaRPr lang="en-US" dirty="0"/>
          </a:p>
        </p:txBody>
      </p:sp>
    </p:spTree>
    <p:extLst>
      <p:ext uri="{BB962C8B-B14F-4D97-AF65-F5344CB8AC3E}">
        <p14:creationId xmlns:p14="http://schemas.microsoft.com/office/powerpoint/2010/main" val="32318292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42</a:t>
            </a:fld>
            <a:endParaRPr lang="en-US" dirty="0"/>
          </a:p>
        </p:txBody>
      </p:sp>
    </p:spTree>
    <p:extLst>
      <p:ext uri="{BB962C8B-B14F-4D97-AF65-F5344CB8AC3E}">
        <p14:creationId xmlns:p14="http://schemas.microsoft.com/office/powerpoint/2010/main" val="3541685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43</a:t>
            </a:fld>
            <a:endParaRPr lang="en-US" dirty="0"/>
          </a:p>
        </p:txBody>
      </p:sp>
    </p:spTree>
    <p:extLst>
      <p:ext uri="{BB962C8B-B14F-4D97-AF65-F5344CB8AC3E}">
        <p14:creationId xmlns:p14="http://schemas.microsoft.com/office/powerpoint/2010/main" val="34789906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44</a:t>
            </a:fld>
            <a:endParaRPr lang="en-US" dirty="0"/>
          </a:p>
        </p:txBody>
      </p:sp>
    </p:spTree>
    <p:extLst>
      <p:ext uri="{BB962C8B-B14F-4D97-AF65-F5344CB8AC3E}">
        <p14:creationId xmlns:p14="http://schemas.microsoft.com/office/powerpoint/2010/main" val="18637076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45</a:t>
            </a:fld>
            <a:endParaRPr lang="en-US" dirty="0"/>
          </a:p>
        </p:txBody>
      </p:sp>
    </p:spTree>
    <p:extLst>
      <p:ext uri="{BB962C8B-B14F-4D97-AF65-F5344CB8AC3E}">
        <p14:creationId xmlns:p14="http://schemas.microsoft.com/office/powerpoint/2010/main" val="31320025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BV</a:t>
            </a:r>
          </a:p>
        </p:txBody>
      </p:sp>
      <p:sp>
        <p:nvSpPr>
          <p:cNvPr id="4" name="Slide Number Placeholder 3"/>
          <p:cNvSpPr>
            <a:spLocks noGrp="1"/>
          </p:cNvSpPr>
          <p:nvPr>
            <p:ph type="sldNum" sz="quarter" idx="5"/>
          </p:nvPr>
        </p:nvSpPr>
        <p:spPr/>
        <p:txBody>
          <a:bodyPr/>
          <a:lstStyle/>
          <a:p>
            <a:fld id="{7C11621C-3EA7-C342-A130-13C6D43C8C01}" type="slidenum">
              <a:rPr lang="en-US" smtClean="0"/>
              <a:pPr/>
              <a:t>46</a:t>
            </a:fld>
            <a:endParaRPr lang="en-US" dirty="0"/>
          </a:p>
        </p:txBody>
      </p:sp>
    </p:spTree>
    <p:extLst>
      <p:ext uri="{BB962C8B-B14F-4D97-AF65-F5344CB8AC3E}">
        <p14:creationId xmlns:p14="http://schemas.microsoft.com/office/powerpoint/2010/main" val="4683835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47</a:t>
            </a:fld>
            <a:endParaRPr lang="en-US" dirty="0"/>
          </a:p>
        </p:txBody>
      </p:sp>
    </p:spTree>
    <p:extLst>
      <p:ext uri="{BB962C8B-B14F-4D97-AF65-F5344CB8AC3E}">
        <p14:creationId xmlns:p14="http://schemas.microsoft.com/office/powerpoint/2010/main" val="10116016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48</a:t>
            </a:fld>
            <a:endParaRPr lang="en-US" dirty="0"/>
          </a:p>
        </p:txBody>
      </p:sp>
    </p:spTree>
    <p:extLst>
      <p:ext uri="{BB962C8B-B14F-4D97-AF65-F5344CB8AC3E}">
        <p14:creationId xmlns:p14="http://schemas.microsoft.com/office/powerpoint/2010/main" val="22220015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49</a:t>
            </a:fld>
            <a:endParaRPr lang="en-US" dirty="0"/>
          </a:p>
        </p:txBody>
      </p:sp>
    </p:spTree>
    <p:extLst>
      <p:ext uri="{BB962C8B-B14F-4D97-AF65-F5344CB8AC3E}">
        <p14:creationId xmlns:p14="http://schemas.microsoft.com/office/powerpoint/2010/main" val="361627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a:p>
            <a:pPr defTabSz="949478">
              <a:defRPr/>
            </a:pPr>
            <a:r>
              <a:rPr lang="en-US" dirty="0"/>
              <a:t>-Quotas have remained virtually unchanged across all agencies over the last 5 years.</a:t>
            </a:r>
          </a:p>
          <a:p>
            <a:pPr defTabSz="949478">
              <a:defRPr/>
            </a:pPr>
            <a:r>
              <a:rPr lang="en-US" dirty="0"/>
              <a:t>-On average we seem to receive between 4-7 Vanier’s a year</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5</a:t>
            </a:fld>
            <a:endParaRPr lang="en-US" dirty="0"/>
          </a:p>
        </p:txBody>
      </p:sp>
    </p:spTree>
    <p:extLst>
      <p:ext uri="{BB962C8B-B14F-4D97-AF65-F5344CB8AC3E}">
        <p14:creationId xmlns:p14="http://schemas.microsoft.com/office/powerpoint/2010/main" val="255434374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NC</a:t>
            </a:r>
          </a:p>
        </p:txBody>
      </p:sp>
      <p:sp>
        <p:nvSpPr>
          <p:cNvPr id="4" name="Slide Number Placeholder 3"/>
          <p:cNvSpPr>
            <a:spLocks noGrp="1"/>
          </p:cNvSpPr>
          <p:nvPr>
            <p:ph type="sldNum" sz="quarter" idx="5"/>
          </p:nvPr>
        </p:nvSpPr>
        <p:spPr/>
        <p:txBody>
          <a:bodyPr/>
          <a:lstStyle/>
          <a:p>
            <a:fld id="{7C11621C-3EA7-C342-A130-13C6D43C8C01}" type="slidenum">
              <a:rPr lang="en-US" smtClean="0"/>
              <a:pPr/>
              <a:t>50</a:t>
            </a:fld>
            <a:endParaRPr lang="en-US" dirty="0"/>
          </a:p>
        </p:txBody>
      </p:sp>
    </p:spTree>
    <p:extLst>
      <p:ext uri="{BB962C8B-B14F-4D97-AF65-F5344CB8AC3E}">
        <p14:creationId xmlns:p14="http://schemas.microsoft.com/office/powerpoint/2010/main" val="40666359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ALL</a:t>
            </a:r>
          </a:p>
        </p:txBody>
      </p:sp>
      <p:sp>
        <p:nvSpPr>
          <p:cNvPr id="4" name="Slide Number Placeholder 3"/>
          <p:cNvSpPr>
            <a:spLocks noGrp="1"/>
          </p:cNvSpPr>
          <p:nvPr>
            <p:ph type="sldNum" sz="quarter" idx="5"/>
          </p:nvPr>
        </p:nvSpPr>
        <p:spPr/>
        <p:txBody>
          <a:bodyPr/>
          <a:lstStyle/>
          <a:p>
            <a:fld id="{7C11621C-3EA7-C342-A130-13C6D43C8C01}" type="slidenum">
              <a:rPr lang="en-US" smtClean="0"/>
              <a:pPr/>
              <a:t>51</a:t>
            </a:fld>
            <a:endParaRPr lang="en-US" dirty="0"/>
          </a:p>
        </p:txBody>
      </p:sp>
    </p:spTree>
    <p:extLst>
      <p:ext uri="{BB962C8B-B14F-4D97-AF65-F5344CB8AC3E}">
        <p14:creationId xmlns:p14="http://schemas.microsoft.com/office/powerpoint/2010/main" val="10036121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52</a:t>
            </a:fld>
            <a:endParaRPr lang="en-US" dirty="0"/>
          </a:p>
        </p:txBody>
      </p:sp>
    </p:spTree>
    <p:extLst>
      <p:ext uri="{BB962C8B-B14F-4D97-AF65-F5344CB8AC3E}">
        <p14:creationId xmlns:p14="http://schemas.microsoft.com/office/powerpoint/2010/main" val="2320476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6</a:t>
            </a:fld>
            <a:endParaRPr lang="en-US" dirty="0"/>
          </a:p>
        </p:txBody>
      </p:sp>
    </p:spTree>
    <p:extLst>
      <p:ext uri="{BB962C8B-B14F-4D97-AF65-F5344CB8AC3E}">
        <p14:creationId xmlns:p14="http://schemas.microsoft.com/office/powerpoint/2010/main" val="339828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7</a:t>
            </a:fld>
            <a:endParaRPr lang="en-US" dirty="0"/>
          </a:p>
        </p:txBody>
      </p:sp>
    </p:spTree>
    <p:extLst>
      <p:ext uri="{BB962C8B-B14F-4D97-AF65-F5344CB8AC3E}">
        <p14:creationId xmlns:p14="http://schemas.microsoft.com/office/powerpoint/2010/main" val="3852472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a:p>
            <a:pPr defTabSz="931774">
              <a:defRPr/>
            </a:pPr>
            <a:r>
              <a:rPr lang="en-US" dirty="0"/>
              <a:t>Only if you are endorsed by your department, will you be asked to complete a full application </a:t>
            </a:r>
          </a:p>
          <a:p>
            <a:pPr defTabSz="931774">
              <a:defRPr/>
            </a:pPr>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8</a:t>
            </a:fld>
            <a:endParaRPr lang="en-US" dirty="0"/>
          </a:p>
        </p:txBody>
      </p:sp>
    </p:spTree>
    <p:extLst>
      <p:ext uri="{BB962C8B-B14F-4D97-AF65-F5344CB8AC3E}">
        <p14:creationId xmlns:p14="http://schemas.microsoft.com/office/powerpoint/2010/main" val="3640000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DP</a:t>
            </a:r>
          </a:p>
        </p:txBody>
      </p:sp>
      <p:sp>
        <p:nvSpPr>
          <p:cNvPr id="4" name="Slide Number Placeholder 3"/>
          <p:cNvSpPr>
            <a:spLocks noGrp="1"/>
          </p:cNvSpPr>
          <p:nvPr>
            <p:ph type="sldNum" sz="quarter" idx="5"/>
          </p:nvPr>
        </p:nvSpPr>
        <p:spPr/>
        <p:txBody>
          <a:bodyPr/>
          <a:lstStyle/>
          <a:p>
            <a:fld id="{7C11621C-3EA7-C342-A130-13C6D43C8C01}" type="slidenum">
              <a:rPr lang="en-US" smtClean="0"/>
              <a:pPr/>
              <a:t>9</a:t>
            </a:fld>
            <a:endParaRPr lang="en-US" dirty="0"/>
          </a:p>
        </p:txBody>
      </p:sp>
    </p:spTree>
    <p:extLst>
      <p:ext uri="{BB962C8B-B14F-4D97-AF65-F5344CB8AC3E}">
        <p14:creationId xmlns:p14="http://schemas.microsoft.com/office/powerpoint/2010/main" val="35077501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Placeholder" descr="Master title"/>
          <p:cNvSpPr>
            <a:spLocks noGrp="1"/>
          </p:cNvSpPr>
          <p:nvPr>
            <p:ph type="ctrTitle"/>
          </p:nvPr>
        </p:nvSpPr>
        <p:spPr>
          <a:xfrm>
            <a:off x="2563091" y="476104"/>
            <a:ext cx="3255818" cy="1999628"/>
          </a:xfrm>
        </p:spPr>
        <p:txBody>
          <a:bodyPr anchor="b" anchorCtr="0">
            <a:normAutofit/>
          </a:bodyPr>
          <a:lstStyle>
            <a:lvl1pPr>
              <a:lnSpc>
                <a:spcPct val="100000"/>
              </a:lnSpc>
              <a:defRPr sz="3000">
                <a:solidFill>
                  <a:schemeClr val="tx1"/>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2563090" y="2475732"/>
            <a:ext cx="3054928" cy="683718"/>
          </a:xfrm>
        </p:spPr>
        <p:txBody>
          <a:bodyPr/>
          <a:lstStyle>
            <a:lvl1pPr marL="0" indent="0" algn="l">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1510146" y="3159450"/>
            <a:ext cx="1364672" cy="1019380"/>
          </a:xfrm>
        </p:spPr>
        <p:txBody>
          <a:bodyPr anchor="ctr" anchorCtr="0">
            <a:noAutofit/>
          </a:bodyPr>
          <a:lstStyle>
            <a:lvl1pPr marL="0" indent="0" algn="ctr">
              <a:buNone/>
              <a:defRPr sz="1100">
                <a:solidFill>
                  <a:srgbClr val="464F55"/>
                </a:solidFill>
              </a:defRPr>
            </a:lvl1pPr>
            <a:lvl2pPr marL="342900" indent="0">
              <a:buNone/>
              <a:defRPr sz="1100"/>
            </a:lvl2pPr>
            <a:lvl3pPr marL="685800" indent="0">
              <a:buNone/>
              <a:defRPr sz="1100"/>
            </a:lvl3pPr>
            <a:lvl4pPr marL="1028700" indent="0">
              <a:buNone/>
              <a:defRPr sz="1100"/>
            </a:lvl4pPr>
            <a:lvl5pPr marL="1371600" indent="0">
              <a:buNone/>
              <a:defRPr sz="1100"/>
            </a:lvl5pPr>
          </a:lstStyle>
          <a:p>
            <a:pPr lvl="0"/>
            <a:r>
              <a:rPr lang="en-US" dirty="0"/>
              <a:t>Meeting or Audience Date</a:t>
            </a:r>
          </a:p>
        </p:txBody>
      </p:sp>
      <p:cxnSp>
        <p:nvCxnSpPr>
          <p:cNvPr id="13" name="Brighter World Divider">
            <a:extLst>
              <a:ext uri="{C183D7F6-B498-43B3-948B-1728B52AA6E4}">
                <adec:decorative xmlns:adec="http://schemas.microsoft.com/office/drawing/2017/decorative" val="1"/>
              </a:ext>
            </a:extLst>
          </p:cNvPr>
          <p:cNvCxnSpPr>
            <a:cxnSpLocks/>
          </p:cNvCxnSpPr>
          <p:nvPr userDrawn="1"/>
        </p:nvCxnSpPr>
        <p:spPr>
          <a:xfrm>
            <a:off x="1" y="4661165"/>
            <a:ext cx="7710054" cy="0"/>
          </a:xfrm>
          <a:prstGeom prst="line">
            <a:avLst/>
          </a:prstGeom>
          <a:ln w="38100" cap="flat">
            <a:solidFill>
              <a:srgbClr val="7C0040"/>
            </a:solidFill>
          </a:ln>
          <a:effectLst/>
        </p:spPr>
        <p:style>
          <a:lnRef idx="2">
            <a:schemeClr val="accent1"/>
          </a:lnRef>
          <a:fillRef idx="0">
            <a:schemeClr val="accent1"/>
          </a:fillRef>
          <a:effectRef idx="1">
            <a:schemeClr val="accent1"/>
          </a:effectRef>
          <a:fontRef idx="minor">
            <a:schemeClr val="tx1"/>
          </a:fontRef>
        </p:style>
      </p:cxnSp>
      <p:pic>
        <p:nvPicPr>
          <p:cNvPr id="14" name="McMaster Logo" descr="McMaster University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769" y="4484767"/>
            <a:ext cx="1019175" cy="561975"/>
          </a:xfrm>
          <a:prstGeom prst="rect">
            <a:avLst/>
          </a:prstGeom>
        </p:spPr>
      </p:pic>
      <p:pic>
        <p:nvPicPr>
          <p:cNvPr id="15" name="Brighter World Logo" descr="Brighter World Logo"/>
          <p:cNvPicPr>
            <a:picLocks noChangeAspect="1"/>
          </p:cNvPicPr>
          <p:nvPr userDrawn="1"/>
        </p:nvPicPr>
        <p:blipFill rotWithShape="1">
          <a:blip r:embed="rId3">
            <a:extLst>
              <a:ext uri="{28A0092B-C50C-407E-A947-70E740481C1C}">
                <a14:useLocalDpi xmlns:a14="http://schemas.microsoft.com/office/drawing/2010/main" val="0"/>
              </a:ext>
            </a:extLst>
          </a:blip>
          <a:srcRect t="1" r="39176" b="47"/>
          <a:stretch/>
        </p:blipFill>
        <p:spPr>
          <a:xfrm>
            <a:off x="200893" y="4834777"/>
            <a:ext cx="1136072" cy="136841"/>
          </a:xfrm>
          <a:prstGeom prst="rect">
            <a:avLst/>
          </a:prstGeom>
        </p:spPr>
      </p:pic>
      <p:sp>
        <p:nvSpPr>
          <p:cNvPr id="18" name="URL">
            <a:extLst>
              <a:ext uri="{FF2B5EF4-FFF2-40B4-BE49-F238E27FC236}">
                <a16:creationId xmlns:a16="http://schemas.microsoft.com/office/drawing/2014/main" id="{966BBFA2-FDBF-FA4A-9952-D71EB07DF1D7}"/>
              </a:ext>
            </a:extLst>
          </p:cNvPr>
          <p:cNvSpPr txBox="1"/>
          <p:nvPr userDrawn="1"/>
        </p:nvSpPr>
        <p:spPr>
          <a:xfrm>
            <a:off x="1277515" y="4774219"/>
            <a:ext cx="2504775" cy="242374"/>
          </a:xfrm>
          <a:prstGeom prst="rect">
            <a:avLst/>
          </a:prstGeom>
          <a:noFill/>
        </p:spPr>
        <p:txBody>
          <a:bodyPr wrap="square" rtlCol="0">
            <a:spAutoFit/>
          </a:bodyPr>
          <a:lstStyle/>
          <a:p>
            <a:r>
              <a:rPr lang="en-US" sz="975" spc="20" baseline="0" dirty="0">
                <a:latin typeface="Arial" panose="020B0604020202020204" pitchFamily="34" charset="0"/>
                <a:cs typeface="Arial" panose="020B0604020202020204" pitchFamily="34" charset="0"/>
              </a:rPr>
              <a:t>mcmaster.ca</a:t>
            </a:r>
          </a:p>
        </p:txBody>
      </p:sp>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itle Placeholder" descr="Slide title">
            <a:extLst>
              <a:ext uri="{FF2B5EF4-FFF2-40B4-BE49-F238E27FC236}">
                <a16:creationId xmlns:a16="http://schemas.microsoft.com/office/drawing/2014/main" id="{6BBD06D5-C1DC-E148-8EFB-74F86B116334}"/>
              </a:ext>
            </a:extLst>
          </p:cNvPr>
          <p:cNvSpPr>
            <a:spLocks noGrp="1"/>
          </p:cNvSpPr>
          <p:nvPr>
            <p:ph type="title"/>
          </p:nvPr>
        </p:nvSpPr>
        <p:spPr>
          <a:xfrm>
            <a:off x="200893" y="0"/>
            <a:ext cx="8781051" cy="491537"/>
          </a:xfrm>
        </p:spPr>
        <p:txBody>
          <a:bodyPr bIns="0" anchor="b" anchorCtr="0"/>
          <a:lstStyle>
            <a:lvl1pPr>
              <a:lnSpc>
                <a:spcPct val="150000"/>
              </a:lnSpc>
              <a:defRPr>
                <a:solidFill>
                  <a:schemeClr val="accent1"/>
                </a:solidFill>
              </a:defRPr>
            </a:lvl1pPr>
          </a:lstStyle>
          <a:p>
            <a:r>
              <a:rPr lang="en-US" dirty="0"/>
              <a:t>Click to edit Master title style</a:t>
            </a:r>
          </a:p>
        </p:txBody>
      </p:sp>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01613" y="494210"/>
            <a:ext cx="8780462" cy="564942"/>
          </a:xfrm>
        </p:spPr>
        <p:txBody>
          <a:bodyPr>
            <a:no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stStyle>
          <a:p>
            <a:pPr lvl="0"/>
            <a:r>
              <a:rPr lang="en-US" dirty="0"/>
              <a:t>Click to add subtitle</a:t>
            </a:r>
          </a:p>
        </p:txBody>
      </p:sp>
      <p:sp>
        <p:nvSpPr>
          <p:cNvPr id="3" name="Content Placeholder" descr="Slide content"/>
          <p:cNvSpPr>
            <a:spLocks noGrp="1"/>
          </p:cNvSpPr>
          <p:nvPr>
            <p:ph idx="1" hasCustomPrompt="1"/>
          </p:nvPr>
        </p:nvSpPr>
        <p:spPr>
          <a:xfrm>
            <a:off x="200893" y="1066080"/>
            <a:ext cx="8781051" cy="3402011"/>
          </a:xfrm>
        </p:spPr>
        <p:txBody>
          <a:bodyPr lIns="108000"/>
          <a:lstStyle>
            <a:lvl1pPr>
              <a:lnSpc>
                <a:spcPct val="100000"/>
              </a:lnSpc>
              <a:spcBef>
                <a:spcPts val="0"/>
              </a:spcBef>
              <a:spcAft>
                <a:spcPts val="600"/>
              </a:spcAft>
              <a:defRPr/>
            </a:lvl1pPr>
            <a:lvl2pPr>
              <a:lnSpc>
                <a:spcPct val="100000"/>
              </a:lnSpc>
              <a:spcBef>
                <a:spcPts val="0"/>
              </a:spcBef>
              <a:spcAft>
                <a:spcPts val="600"/>
              </a:spcAft>
              <a:defRPr/>
            </a:lvl2pPr>
            <a:lvl3pPr>
              <a:lnSpc>
                <a:spcPct val="100000"/>
              </a:lnSpc>
              <a:spcBef>
                <a:spcPts val="0"/>
              </a:spcBef>
              <a:spcAft>
                <a:spcPts val="600"/>
              </a:spcAft>
              <a:defRPr/>
            </a:lvl3pPr>
            <a:lvl4pPr>
              <a:lnSpc>
                <a:spcPct val="100000"/>
              </a:lnSpc>
              <a:spcBef>
                <a:spcPts val="0"/>
              </a:spcBef>
              <a:spcAft>
                <a:spcPts val="600"/>
              </a:spcAft>
              <a:defRPr/>
            </a:lvl4pPr>
            <a:lvl5pPr>
              <a:lnSpc>
                <a:spcPct val="100000"/>
              </a:lnSpc>
              <a:spcBef>
                <a:spcPts val="0"/>
              </a:spcBef>
              <a:spcAft>
                <a:spcPts val="600"/>
              </a:spcAft>
              <a:defRPr/>
            </a:lvl5pPr>
          </a:lstStyle>
          <a:p>
            <a:pPr lvl="0"/>
            <a:r>
              <a:rPr lang="en-US" dirty="0"/>
              <a:t>Click to add text or select an icon below for picture, table, graph and more content options.</a:t>
            </a:r>
          </a:p>
        </p:txBody>
      </p:sp>
      <p:sp>
        <p:nvSpPr>
          <p:cNvPr id="19" name="Slide Number" descr="Slide Number"/>
          <p:cNvSpPr>
            <a:spLocks noGrp="1"/>
          </p:cNvSpPr>
          <p:nvPr>
            <p:ph type="sldNum" sz="quarter" idx="11"/>
          </p:nvPr>
        </p:nvSpPr>
        <p:spPr/>
        <p:txBody>
          <a:bodyPr/>
          <a:lstStyle/>
          <a:p>
            <a:fld id="{E2CB33EA-91D6-F140-A440-0A130B2A34DE}" type="slidenum">
              <a:rPr lang="en-US" smtClean="0"/>
              <a:pPr/>
              <a:t>‹#›</a:t>
            </a:fld>
            <a:endParaRPr lang="en-US" dirty="0"/>
          </a:p>
        </p:txBody>
      </p:sp>
      <p:sp>
        <p:nvSpPr>
          <p:cNvPr id="18" name="Date">
            <a:extLst>
              <a:ext uri="{C183D7F6-B498-43B3-948B-1728B52AA6E4}">
                <adec:decorative xmlns:adec="http://schemas.microsoft.com/office/drawing/2017/decorative" val="1"/>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itle Placeholder">
            <a:extLst>
              <a:ext uri="{FF2B5EF4-FFF2-40B4-BE49-F238E27FC236}">
                <a16:creationId xmlns:a16="http://schemas.microsoft.com/office/drawing/2014/main" id="{6C77D3C7-0799-4147-8E2C-FF0B1E1717F6}"/>
              </a:ext>
            </a:extLst>
          </p:cNvPr>
          <p:cNvSpPr>
            <a:spLocks noGrp="1"/>
          </p:cNvSpPr>
          <p:nvPr>
            <p:ph type="title"/>
          </p:nvPr>
        </p:nvSpPr>
        <p:spPr>
          <a:xfrm>
            <a:off x="200893" y="0"/>
            <a:ext cx="8781051" cy="491537"/>
          </a:xfrm>
        </p:spPr>
        <p:txBody>
          <a:bodyPr bIns="0" anchor="b" anchorCtr="0"/>
          <a:lstStyle>
            <a:lvl1pPr>
              <a:lnSpc>
                <a:spcPct val="150000"/>
              </a:lnSpc>
              <a:defRPr>
                <a:solidFill>
                  <a:schemeClr val="accent1"/>
                </a:solidFill>
              </a:defRPr>
            </a:lvl1pPr>
          </a:lstStyle>
          <a:p>
            <a:r>
              <a:rPr lang="en-US" dirty="0"/>
              <a:t>Click to edit Master title style</a:t>
            </a:r>
          </a:p>
        </p:txBody>
      </p:sp>
      <p:sp>
        <p:nvSpPr>
          <p:cNvPr id="10" name="Subtitle Placeholder">
            <a:extLst>
              <a:ext uri="{FF2B5EF4-FFF2-40B4-BE49-F238E27FC236}">
                <a16:creationId xmlns:a16="http://schemas.microsoft.com/office/drawing/2014/main" id="{9F008ECF-AE56-1E42-879F-E7F7F65B5AA2}"/>
              </a:ext>
            </a:extLst>
          </p:cNvPr>
          <p:cNvSpPr>
            <a:spLocks noGrp="1"/>
          </p:cNvSpPr>
          <p:nvPr>
            <p:ph type="body" sz="quarter" idx="12" hasCustomPrompt="1"/>
          </p:nvPr>
        </p:nvSpPr>
        <p:spPr>
          <a:xfrm>
            <a:off x="201613" y="494209"/>
            <a:ext cx="8780462" cy="623309"/>
          </a:xfrm>
        </p:spPr>
        <p:txBody>
          <a:bodyPr>
            <a:no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stStyle>
          <a:p>
            <a:pPr lvl="0"/>
            <a:r>
              <a:rPr lang="en-US" dirty="0"/>
              <a:t>Click to add subtitle</a:t>
            </a:r>
          </a:p>
        </p:txBody>
      </p:sp>
      <p:sp>
        <p:nvSpPr>
          <p:cNvPr id="3" name="Left Content Placeholder"/>
          <p:cNvSpPr>
            <a:spLocks noGrp="1"/>
          </p:cNvSpPr>
          <p:nvPr>
            <p:ph sz="half" idx="1" hasCustomPrompt="1"/>
          </p:nvPr>
        </p:nvSpPr>
        <p:spPr>
          <a:xfrm>
            <a:off x="457200" y="1200151"/>
            <a:ext cx="4038600" cy="3394472"/>
          </a:xfrm>
        </p:spPr>
        <p:txBody>
          <a:bodyPr>
            <a:normAutofit/>
          </a:bodyPr>
          <a:lstStyle>
            <a:lvl1pPr>
              <a:defRPr sz="135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dirty="0"/>
              <a:t>Click to add text or select an icon below for picture, table, graph and more content options.</a:t>
            </a:r>
          </a:p>
        </p:txBody>
      </p:sp>
      <p:sp>
        <p:nvSpPr>
          <p:cNvPr id="4" name="Right Content Placeholder"/>
          <p:cNvSpPr>
            <a:spLocks noGrp="1"/>
          </p:cNvSpPr>
          <p:nvPr>
            <p:ph sz="half" idx="2" hasCustomPrompt="1"/>
          </p:nvPr>
        </p:nvSpPr>
        <p:spPr>
          <a:xfrm>
            <a:off x="4648200" y="1200151"/>
            <a:ext cx="4038600" cy="3394472"/>
          </a:xfrm>
        </p:spPr>
        <p:txBody>
          <a:bodyPr>
            <a:normAutofit/>
          </a:bodyPr>
          <a:lstStyle>
            <a:lvl1pPr>
              <a:defRPr sz="135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dirty="0"/>
              <a:t>Click to add text or select an icon below for picture, table, graph and more content options.</a:t>
            </a:r>
          </a:p>
        </p:txBody>
      </p:sp>
      <p:sp>
        <p:nvSpPr>
          <p:cNvPr id="14" name="Slide Number"/>
          <p:cNvSpPr>
            <a:spLocks noGrp="1"/>
          </p:cNvSpPr>
          <p:nvPr>
            <p:ph type="sldNum" sz="quarter" idx="11"/>
          </p:nvPr>
        </p:nvSpPr>
        <p:spPr/>
        <p:txBody>
          <a:bodyPr/>
          <a:lstStyle/>
          <a:p>
            <a:fld id="{E2CB33EA-91D6-F140-A440-0A130B2A34DE}" type="slidenum">
              <a:rPr lang="en-US" smtClean="0"/>
              <a:pPr/>
              <a:t>‹#›</a:t>
            </a:fld>
            <a:endParaRPr lang="en-US" dirty="0"/>
          </a:p>
        </p:txBody>
      </p:sp>
      <p:sp>
        <p:nvSpPr>
          <p:cNvPr id="13" name="Date"/>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393501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Placeholder">
            <a:extLst>
              <a:ext uri="{FF2B5EF4-FFF2-40B4-BE49-F238E27FC236}">
                <a16:creationId xmlns:a16="http://schemas.microsoft.com/office/drawing/2014/main" id="{9F834383-94D0-7E4C-BCAE-DAC829951A9A}"/>
              </a:ext>
            </a:extLst>
          </p:cNvPr>
          <p:cNvSpPr>
            <a:spLocks noGrp="1"/>
          </p:cNvSpPr>
          <p:nvPr>
            <p:ph type="title"/>
          </p:nvPr>
        </p:nvSpPr>
        <p:spPr>
          <a:xfrm>
            <a:off x="200893" y="0"/>
            <a:ext cx="8781051" cy="491537"/>
          </a:xfrm>
        </p:spPr>
        <p:txBody>
          <a:bodyPr bIns="0" anchor="b" anchorCtr="0"/>
          <a:lstStyle>
            <a:lvl1pPr>
              <a:lnSpc>
                <a:spcPct val="150000"/>
              </a:lnSpc>
              <a:defRPr>
                <a:solidFill>
                  <a:schemeClr val="accent1"/>
                </a:solidFill>
              </a:defRPr>
            </a:lvl1pPr>
          </a:lstStyle>
          <a:p>
            <a:r>
              <a:rPr lang="en-US" dirty="0"/>
              <a:t>Click to edit Master title style</a:t>
            </a:r>
          </a:p>
        </p:txBody>
      </p:sp>
      <p:sp>
        <p:nvSpPr>
          <p:cNvPr id="6" name="Subtitle Placeholder">
            <a:extLst>
              <a:ext uri="{FF2B5EF4-FFF2-40B4-BE49-F238E27FC236}">
                <a16:creationId xmlns:a16="http://schemas.microsoft.com/office/drawing/2014/main" id="{192EC7AF-6E96-4C4A-BA85-15411DB3BCF0}"/>
              </a:ext>
            </a:extLst>
          </p:cNvPr>
          <p:cNvSpPr>
            <a:spLocks noGrp="1"/>
          </p:cNvSpPr>
          <p:nvPr>
            <p:ph type="body" sz="quarter" idx="12" hasCustomPrompt="1"/>
          </p:nvPr>
        </p:nvSpPr>
        <p:spPr>
          <a:xfrm>
            <a:off x="201613" y="494209"/>
            <a:ext cx="8780462" cy="623309"/>
          </a:xfrm>
        </p:spPr>
        <p:txBody>
          <a:bodyPr>
            <a:no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stStyle>
          <a:p>
            <a:pPr lvl="0"/>
            <a:r>
              <a:rPr lang="en-US" dirty="0"/>
              <a:t>Click to add subtitle</a:t>
            </a:r>
          </a:p>
        </p:txBody>
      </p:sp>
      <p:sp>
        <p:nvSpPr>
          <p:cNvPr id="12" name="Slide Number"/>
          <p:cNvSpPr>
            <a:spLocks noGrp="1"/>
          </p:cNvSpPr>
          <p:nvPr>
            <p:ph type="sldNum" sz="quarter" idx="11"/>
          </p:nvPr>
        </p:nvSpPr>
        <p:spPr/>
        <p:txBody>
          <a:bodyPr/>
          <a:lstStyle/>
          <a:p>
            <a:fld id="{E2CB33EA-91D6-F140-A440-0A130B2A34DE}" type="slidenum">
              <a:rPr lang="en-US" smtClean="0"/>
              <a:pPr/>
              <a:t>‹#›</a:t>
            </a:fld>
            <a:endParaRPr lang="en-US" dirty="0"/>
          </a:p>
        </p:txBody>
      </p:sp>
      <p:sp>
        <p:nvSpPr>
          <p:cNvPr id="11" name="Date"/>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106162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Background Circle">
            <a:extLst>
              <a:ext uri="{FF2B5EF4-FFF2-40B4-BE49-F238E27FC236}">
                <a16:creationId xmlns:a16="http://schemas.microsoft.com/office/drawing/2014/main" id="{43338589-10ED-9C42-B552-9C7DF681C668}"/>
              </a:ext>
              <a:ext uri="{C183D7F6-B498-43B3-948B-1728B52AA6E4}">
                <adec:decorative xmlns:adec="http://schemas.microsoft.com/office/drawing/2017/decorative" val="1"/>
              </a:ext>
            </a:extLst>
          </p:cNvPr>
          <p:cNvSpPr>
            <a:spLocks noChangeArrowheads="1"/>
          </p:cNvSpPr>
          <p:nvPr userDrawn="1"/>
        </p:nvSpPr>
        <p:spPr bwMode="auto">
          <a:xfrm>
            <a:off x="-434421" y="640556"/>
            <a:ext cx="3338513" cy="3338512"/>
          </a:xfrm>
          <a:prstGeom prst="ellipse">
            <a:avLst/>
          </a:prstGeom>
          <a:solidFill>
            <a:schemeClr val="accent1"/>
          </a:solidFill>
          <a:ln w="9525">
            <a:noFill/>
            <a:round/>
            <a:headEnd/>
            <a:tailEnd/>
          </a:ln>
        </p:spPr>
        <p:txBody>
          <a:bodyPr anchor="ctr"/>
          <a:lstStyle>
            <a:lvl1pPr>
              <a:spcBef>
                <a:spcPct val="20000"/>
              </a:spcBef>
              <a:buClr>
                <a:srgbClr val="7A003C"/>
              </a:buClr>
              <a:buSzPct val="120000"/>
              <a:buFont typeface="Wingdings" charset="2"/>
              <a:buChar char="§"/>
              <a:defRPr sz="2400">
                <a:solidFill>
                  <a:schemeClr val="tx1"/>
                </a:solidFill>
                <a:latin typeface="Arial" charset="0"/>
                <a:ea typeface="Osaka" charset="-128"/>
              </a:defRPr>
            </a:lvl1pPr>
            <a:lvl2pPr marL="742950" indent="-285750">
              <a:spcBef>
                <a:spcPct val="20000"/>
              </a:spcBef>
              <a:buClr>
                <a:srgbClr val="7A003C"/>
              </a:buClr>
              <a:buSzPct val="60000"/>
              <a:buFont typeface="Wingdings" charset="2"/>
              <a:buChar char="q"/>
              <a:defRPr sz="2000">
                <a:solidFill>
                  <a:schemeClr val="tx1"/>
                </a:solidFill>
                <a:latin typeface="Arial" charset="0"/>
                <a:ea typeface="Osaka" charset="-128"/>
              </a:defRPr>
            </a:lvl2pPr>
            <a:lvl3pPr marL="1143000" indent="-228600">
              <a:spcBef>
                <a:spcPct val="20000"/>
              </a:spcBef>
              <a:buChar char="•"/>
              <a:defRPr sz="2000">
                <a:solidFill>
                  <a:schemeClr val="tx1"/>
                </a:solidFill>
                <a:latin typeface="Arial" charset="0"/>
                <a:ea typeface="Osaka" charset="-128"/>
              </a:defRPr>
            </a:lvl3pPr>
            <a:lvl4pPr marL="1600200" indent="-228600">
              <a:spcBef>
                <a:spcPct val="20000"/>
              </a:spcBef>
              <a:buFont typeface="Wingdings" charset="2"/>
              <a:buChar char="§"/>
              <a:defRPr sz="2000">
                <a:solidFill>
                  <a:schemeClr val="tx1"/>
                </a:solidFill>
                <a:latin typeface="Arial" charset="0"/>
                <a:ea typeface="Osaka" charset="-128"/>
              </a:defRPr>
            </a:lvl4pPr>
            <a:lvl5pPr marL="2057400" indent="-228600">
              <a:spcBef>
                <a:spcPct val="20000"/>
              </a:spcBef>
              <a:buClr>
                <a:schemeClr val="bg2"/>
              </a:buClr>
              <a:buSzPct val="50000"/>
              <a:buFont typeface="Wingdings" charset="2"/>
              <a:buChar char="q"/>
              <a:defRPr sz="2000">
                <a:solidFill>
                  <a:schemeClr val="tx1"/>
                </a:solidFill>
                <a:latin typeface="Arial" charset="0"/>
                <a:ea typeface="Osaka" charset="-128"/>
              </a:defRPr>
            </a:lvl5pPr>
            <a:lvl6pPr marL="25146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6pPr>
            <a:lvl7pPr marL="29718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7pPr>
            <a:lvl8pPr marL="34290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8pPr>
            <a:lvl9pPr marL="38862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9pPr>
          </a:lstStyle>
          <a:p>
            <a:pPr algn="ctr">
              <a:spcBef>
                <a:spcPct val="0"/>
              </a:spcBef>
              <a:buClrTx/>
              <a:buSzTx/>
              <a:buFontTx/>
              <a:buNone/>
            </a:pPr>
            <a:endParaRPr lang="en-US" altLang="en-US" sz="2625" dirty="0">
              <a:solidFill>
                <a:schemeClr val="bg1"/>
              </a:solidFill>
              <a:ea typeface="ＭＳ Ｐゴシック" charset="-128"/>
            </a:endParaRPr>
          </a:p>
        </p:txBody>
      </p:sp>
      <p:sp>
        <p:nvSpPr>
          <p:cNvPr id="2" name="Title Placeholder"/>
          <p:cNvSpPr>
            <a:spLocks noGrp="1"/>
          </p:cNvSpPr>
          <p:nvPr>
            <p:ph type="title"/>
          </p:nvPr>
        </p:nvSpPr>
        <p:spPr>
          <a:xfrm>
            <a:off x="235527" y="1493260"/>
            <a:ext cx="2376054" cy="871538"/>
          </a:xfrm>
        </p:spPr>
        <p:txBody>
          <a:bodyPr anchor="b">
            <a:normAutofit/>
          </a:bodyPr>
          <a:lstStyle>
            <a:lvl1pPr algn="l">
              <a:lnSpc>
                <a:spcPct val="100000"/>
              </a:lnSpc>
              <a:defRPr sz="1800" b="0">
                <a:solidFill>
                  <a:schemeClr val="bg1"/>
                </a:solidFill>
              </a:defRPr>
            </a:lvl1pPr>
          </a:lstStyle>
          <a:p>
            <a:r>
              <a:rPr lang="en-US" dirty="0"/>
              <a:t>Click to edit Master title style</a:t>
            </a:r>
          </a:p>
        </p:txBody>
      </p:sp>
      <p:sp>
        <p:nvSpPr>
          <p:cNvPr id="4" name="Subtitle Placeholder"/>
          <p:cNvSpPr>
            <a:spLocks noGrp="1"/>
          </p:cNvSpPr>
          <p:nvPr>
            <p:ph type="body" sz="half" idx="2" hasCustomPrompt="1"/>
          </p:nvPr>
        </p:nvSpPr>
        <p:spPr>
          <a:xfrm>
            <a:off x="235527" y="2385580"/>
            <a:ext cx="2376054" cy="1064201"/>
          </a:xfrm>
        </p:spPr>
        <p:txBody>
          <a:bodyPr>
            <a:normAutofit/>
          </a:bodyPr>
          <a:lstStyle>
            <a:lvl1pPr marL="0" indent="0">
              <a:buNone/>
              <a:defRPr sz="1400">
                <a:solidFill>
                  <a:schemeClr val="bg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add subtitle</a:t>
            </a:r>
          </a:p>
        </p:txBody>
      </p:sp>
      <p:sp>
        <p:nvSpPr>
          <p:cNvPr id="3" name="Content Placeholder"/>
          <p:cNvSpPr>
            <a:spLocks noGrp="1"/>
          </p:cNvSpPr>
          <p:nvPr>
            <p:ph idx="1" hasCustomPrompt="1"/>
          </p:nvPr>
        </p:nvSpPr>
        <p:spPr>
          <a:xfrm>
            <a:off x="3575050" y="512618"/>
            <a:ext cx="5111750" cy="3900055"/>
          </a:xfrm>
        </p:spPr>
        <p:txBody>
          <a:bodyPr>
            <a:normAutofit/>
          </a:bodyPr>
          <a:lstStyle>
            <a:lvl1pPr>
              <a:defRPr sz="1350"/>
            </a:lvl1pPr>
            <a:lvl2pPr>
              <a:defRPr sz="1350"/>
            </a:lvl2pPr>
            <a:lvl3pPr>
              <a:defRPr sz="1350"/>
            </a:lvl3pPr>
            <a:lvl4pPr>
              <a:defRPr sz="1350"/>
            </a:lvl4pPr>
            <a:lvl5pPr>
              <a:defRPr sz="1350"/>
            </a:lvl5pPr>
            <a:lvl6pPr>
              <a:defRPr sz="1500"/>
            </a:lvl6pPr>
            <a:lvl7pPr>
              <a:defRPr sz="1500"/>
            </a:lvl7pPr>
            <a:lvl8pPr>
              <a:defRPr sz="1500"/>
            </a:lvl8pPr>
            <a:lvl9pPr>
              <a:defRPr sz="1500"/>
            </a:lvl9pPr>
          </a:lstStyle>
          <a:p>
            <a:pPr lvl="0"/>
            <a:r>
              <a:rPr lang="en-US" dirty="0"/>
              <a:t>Click to add text or select an icon below for picture, table, graph and more content options.</a:t>
            </a:r>
          </a:p>
        </p:txBody>
      </p:sp>
      <p:sp>
        <p:nvSpPr>
          <p:cNvPr id="14" name="Slide Number"/>
          <p:cNvSpPr>
            <a:spLocks noGrp="1"/>
          </p:cNvSpPr>
          <p:nvPr>
            <p:ph type="sldNum" sz="quarter" idx="11"/>
          </p:nvPr>
        </p:nvSpPr>
        <p:spPr/>
        <p:txBody>
          <a:bodyPr/>
          <a:lstStyle/>
          <a:p>
            <a:fld id="{E2CB33EA-91D6-F140-A440-0A130B2A34DE}" type="slidenum">
              <a:rPr lang="en-US" smtClean="0"/>
              <a:pPr/>
              <a:t>‹#›</a:t>
            </a:fld>
            <a:endParaRPr lang="en-US" dirty="0"/>
          </a:p>
        </p:txBody>
      </p:sp>
      <p:sp>
        <p:nvSpPr>
          <p:cNvPr id="13" name="Date"/>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148363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2">
    <p:spTree>
      <p:nvGrpSpPr>
        <p:cNvPr id="1" name=""/>
        <p:cNvGrpSpPr/>
        <p:nvPr/>
      </p:nvGrpSpPr>
      <p:grpSpPr>
        <a:xfrm>
          <a:off x="0" y="0"/>
          <a:ext cx="0" cy="0"/>
          <a:chOff x="0" y="0"/>
          <a:chExt cx="0" cy="0"/>
        </a:xfrm>
      </p:grpSpPr>
      <p:sp>
        <p:nvSpPr>
          <p:cNvPr id="9" name="Title Placeholder">
            <a:extLst>
              <a:ext uri="{FF2B5EF4-FFF2-40B4-BE49-F238E27FC236}">
                <a16:creationId xmlns:a16="http://schemas.microsoft.com/office/drawing/2014/main" id="{8C456362-D07C-D447-9EE5-3045E4C2E1C5}"/>
              </a:ext>
            </a:extLst>
          </p:cNvPr>
          <p:cNvSpPr>
            <a:spLocks noGrp="1"/>
          </p:cNvSpPr>
          <p:nvPr>
            <p:ph type="title"/>
          </p:nvPr>
        </p:nvSpPr>
        <p:spPr>
          <a:xfrm>
            <a:off x="200893" y="0"/>
            <a:ext cx="8781051" cy="491537"/>
          </a:xfrm>
        </p:spPr>
        <p:txBody>
          <a:bodyPr bIns="0" anchor="b" anchorCtr="0"/>
          <a:lstStyle>
            <a:lvl1pPr>
              <a:lnSpc>
                <a:spcPct val="150000"/>
              </a:lnSpc>
              <a:defRPr>
                <a:solidFill>
                  <a:schemeClr val="accent1"/>
                </a:solidFill>
              </a:defRPr>
            </a:lvl1pPr>
          </a:lstStyle>
          <a:p>
            <a:r>
              <a:rPr lang="en-US" dirty="0"/>
              <a:t>Click to edit Master title style</a:t>
            </a:r>
          </a:p>
        </p:txBody>
      </p:sp>
      <p:sp>
        <p:nvSpPr>
          <p:cNvPr id="10" name="Subtitle Placeholder">
            <a:extLst>
              <a:ext uri="{FF2B5EF4-FFF2-40B4-BE49-F238E27FC236}">
                <a16:creationId xmlns:a16="http://schemas.microsoft.com/office/drawing/2014/main" id="{79399BB8-DA3F-7144-B2BF-15A07BE135E1}"/>
              </a:ext>
            </a:extLst>
          </p:cNvPr>
          <p:cNvSpPr>
            <a:spLocks noGrp="1"/>
          </p:cNvSpPr>
          <p:nvPr>
            <p:ph type="body" sz="quarter" idx="12" hasCustomPrompt="1"/>
          </p:nvPr>
        </p:nvSpPr>
        <p:spPr>
          <a:xfrm>
            <a:off x="201613" y="494209"/>
            <a:ext cx="8780462" cy="623309"/>
          </a:xfrm>
        </p:spPr>
        <p:txBody>
          <a:bodyPr>
            <a:no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stStyle>
          <a:p>
            <a:pPr lvl="0"/>
            <a:r>
              <a:rPr lang="en-US" dirty="0"/>
              <a:t>Click to add subtitle</a:t>
            </a:r>
          </a:p>
        </p:txBody>
      </p:sp>
      <p:sp>
        <p:nvSpPr>
          <p:cNvPr id="8" name="Background Circle">
            <a:extLst>
              <a:ext uri="{FF2B5EF4-FFF2-40B4-BE49-F238E27FC236}">
                <a16:creationId xmlns:a16="http://schemas.microsoft.com/office/drawing/2014/main" id="{0CD4AF8B-071D-174E-AE9D-8CAB9C065E2E}"/>
              </a:ext>
              <a:ext uri="{C183D7F6-B498-43B3-948B-1728B52AA6E4}">
                <adec:decorative xmlns:adec="http://schemas.microsoft.com/office/drawing/2017/decorative" val="1"/>
              </a:ext>
            </a:extLst>
          </p:cNvPr>
          <p:cNvSpPr>
            <a:spLocks noChangeArrowheads="1"/>
          </p:cNvSpPr>
          <p:nvPr userDrawn="1"/>
        </p:nvSpPr>
        <p:spPr bwMode="auto">
          <a:xfrm>
            <a:off x="1209422" y="1291430"/>
            <a:ext cx="2237185" cy="2237184"/>
          </a:xfrm>
          <a:prstGeom prst="ellipse">
            <a:avLst/>
          </a:prstGeom>
          <a:solidFill>
            <a:schemeClr val="accent4"/>
          </a:solidFill>
          <a:ln w="9525">
            <a:noFill/>
            <a:round/>
            <a:headEnd/>
            <a:tailEnd/>
          </a:ln>
        </p:spPr>
        <p:txBody>
          <a:bodyPr anchor="ctr"/>
          <a:lstStyle>
            <a:lvl1pPr>
              <a:spcBef>
                <a:spcPct val="20000"/>
              </a:spcBef>
              <a:buClr>
                <a:srgbClr val="7A003C"/>
              </a:buClr>
              <a:buSzPct val="120000"/>
              <a:buFont typeface="Wingdings" charset="2"/>
              <a:buChar char="§"/>
              <a:defRPr sz="2400">
                <a:solidFill>
                  <a:schemeClr val="tx1"/>
                </a:solidFill>
                <a:latin typeface="Arial" charset="0"/>
                <a:ea typeface="Osaka" charset="-128"/>
              </a:defRPr>
            </a:lvl1pPr>
            <a:lvl2pPr marL="742950" indent="-285750">
              <a:spcBef>
                <a:spcPct val="20000"/>
              </a:spcBef>
              <a:buClr>
                <a:srgbClr val="7A003C"/>
              </a:buClr>
              <a:buSzPct val="60000"/>
              <a:buFont typeface="Wingdings" charset="2"/>
              <a:buChar char="q"/>
              <a:defRPr sz="2000">
                <a:solidFill>
                  <a:schemeClr val="tx1"/>
                </a:solidFill>
                <a:latin typeface="Arial" charset="0"/>
                <a:ea typeface="Osaka" charset="-128"/>
              </a:defRPr>
            </a:lvl2pPr>
            <a:lvl3pPr marL="1143000" indent="-228600">
              <a:spcBef>
                <a:spcPct val="20000"/>
              </a:spcBef>
              <a:buChar char="•"/>
              <a:defRPr sz="2000">
                <a:solidFill>
                  <a:schemeClr val="tx1"/>
                </a:solidFill>
                <a:latin typeface="Arial" charset="0"/>
                <a:ea typeface="Osaka" charset="-128"/>
              </a:defRPr>
            </a:lvl3pPr>
            <a:lvl4pPr marL="1600200" indent="-228600">
              <a:spcBef>
                <a:spcPct val="20000"/>
              </a:spcBef>
              <a:buFont typeface="Wingdings" charset="2"/>
              <a:buChar char="§"/>
              <a:defRPr sz="2000">
                <a:solidFill>
                  <a:schemeClr val="tx1"/>
                </a:solidFill>
                <a:latin typeface="Arial" charset="0"/>
                <a:ea typeface="Osaka" charset="-128"/>
              </a:defRPr>
            </a:lvl4pPr>
            <a:lvl5pPr marL="2057400" indent="-228600">
              <a:spcBef>
                <a:spcPct val="20000"/>
              </a:spcBef>
              <a:buClr>
                <a:schemeClr val="bg2"/>
              </a:buClr>
              <a:buSzPct val="50000"/>
              <a:buFont typeface="Wingdings" charset="2"/>
              <a:buChar char="q"/>
              <a:defRPr sz="2000">
                <a:solidFill>
                  <a:schemeClr val="tx1"/>
                </a:solidFill>
                <a:latin typeface="Arial" charset="0"/>
                <a:ea typeface="Osaka" charset="-128"/>
              </a:defRPr>
            </a:lvl5pPr>
            <a:lvl6pPr marL="25146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6pPr>
            <a:lvl7pPr marL="29718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7pPr>
            <a:lvl8pPr marL="34290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8pPr>
            <a:lvl9pPr marL="3886200" indent="-228600" eaLnBrk="0" fontAlgn="base" hangingPunct="0">
              <a:spcBef>
                <a:spcPct val="20000"/>
              </a:spcBef>
              <a:spcAft>
                <a:spcPct val="0"/>
              </a:spcAft>
              <a:buClr>
                <a:schemeClr val="bg2"/>
              </a:buClr>
              <a:buSzPct val="50000"/>
              <a:buFont typeface="Wingdings" charset="2"/>
              <a:buChar char="q"/>
              <a:defRPr sz="2000">
                <a:solidFill>
                  <a:schemeClr val="tx1"/>
                </a:solidFill>
                <a:latin typeface="Arial" charset="0"/>
                <a:ea typeface="Osaka" charset="-128"/>
              </a:defRPr>
            </a:lvl9pPr>
          </a:lstStyle>
          <a:p>
            <a:pPr algn="ctr">
              <a:spcBef>
                <a:spcPct val="0"/>
              </a:spcBef>
              <a:buClrTx/>
              <a:buSzTx/>
              <a:buFontTx/>
              <a:buNone/>
            </a:pPr>
            <a:endParaRPr lang="en-US" altLang="en-US" sz="2625" dirty="0">
              <a:solidFill>
                <a:schemeClr val="bg1"/>
              </a:solidFill>
              <a:ea typeface="ＭＳ Ｐゴシック" charset="-128"/>
            </a:endParaRPr>
          </a:p>
        </p:txBody>
      </p:sp>
      <p:sp>
        <p:nvSpPr>
          <p:cNvPr id="16" name="Subject Placeholder">
            <a:extLst>
              <a:ext uri="{FF2B5EF4-FFF2-40B4-BE49-F238E27FC236}">
                <a16:creationId xmlns:a16="http://schemas.microsoft.com/office/drawing/2014/main" id="{C0612D96-9BC3-9442-BA58-3850F396C358}"/>
              </a:ext>
            </a:extLst>
          </p:cNvPr>
          <p:cNvSpPr>
            <a:spLocks noGrp="1"/>
          </p:cNvSpPr>
          <p:nvPr>
            <p:ph type="body" sz="quarter" idx="13" hasCustomPrompt="1"/>
          </p:nvPr>
        </p:nvSpPr>
        <p:spPr>
          <a:xfrm>
            <a:off x="1209278" y="1290638"/>
            <a:ext cx="2237185" cy="2238375"/>
          </a:xfrm>
        </p:spPr>
        <p:txBody>
          <a:bodyPr anchor="ctr" anchorCtr="0">
            <a:normAutofit/>
          </a:bodyPr>
          <a:lstStyle>
            <a:lvl1pPr marL="0" indent="0" algn="ctr">
              <a:lnSpc>
                <a:spcPct val="100000"/>
              </a:lnSpc>
              <a:buNone/>
              <a:defRPr sz="2600"/>
            </a:lvl1pPr>
          </a:lstStyle>
          <a:p>
            <a:pPr lvl="0"/>
            <a:r>
              <a:rPr lang="en-US" dirty="0"/>
              <a:t>Subject Headline</a:t>
            </a:r>
          </a:p>
        </p:txBody>
      </p:sp>
      <p:sp>
        <p:nvSpPr>
          <p:cNvPr id="3" name="Content Placeholder"/>
          <p:cNvSpPr>
            <a:spLocks noGrp="1"/>
          </p:cNvSpPr>
          <p:nvPr>
            <p:ph idx="1" hasCustomPrompt="1"/>
          </p:nvPr>
        </p:nvSpPr>
        <p:spPr>
          <a:xfrm>
            <a:off x="3665105" y="754776"/>
            <a:ext cx="5111750" cy="3379131"/>
          </a:xfrm>
        </p:spPr>
        <p:txBody>
          <a:bodyPr anchor="ctr" anchorCtr="0">
            <a:normAutofit/>
          </a:bodyPr>
          <a:lstStyle>
            <a:lvl1pPr>
              <a:defRPr sz="1350"/>
            </a:lvl1pPr>
            <a:lvl2pPr>
              <a:defRPr sz="1350"/>
            </a:lvl2pPr>
            <a:lvl3pPr>
              <a:defRPr sz="1350"/>
            </a:lvl3pPr>
            <a:lvl4pPr>
              <a:defRPr sz="1350"/>
            </a:lvl4pPr>
            <a:lvl5pPr>
              <a:defRPr sz="1350"/>
            </a:lvl5pPr>
            <a:lvl6pPr>
              <a:defRPr sz="1500"/>
            </a:lvl6pPr>
            <a:lvl7pPr>
              <a:defRPr sz="1500"/>
            </a:lvl7pPr>
            <a:lvl8pPr>
              <a:defRPr sz="1500"/>
            </a:lvl8pPr>
            <a:lvl9pPr>
              <a:defRPr sz="1500"/>
            </a:lvl9pPr>
          </a:lstStyle>
          <a:p>
            <a:pPr lvl="0"/>
            <a:r>
              <a:rPr lang="en-US" dirty="0"/>
              <a:t>Click to add text or</a:t>
            </a:r>
            <a:br>
              <a:rPr lang="en-US" dirty="0"/>
            </a:br>
            <a:r>
              <a:rPr lang="en-US" dirty="0"/>
              <a:t>select a content icon</a:t>
            </a:r>
          </a:p>
        </p:txBody>
      </p:sp>
      <p:sp>
        <p:nvSpPr>
          <p:cNvPr id="14" name="Slide Number"/>
          <p:cNvSpPr>
            <a:spLocks noGrp="1"/>
          </p:cNvSpPr>
          <p:nvPr>
            <p:ph type="sldNum" sz="quarter" idx="11"/>
          </p:nvPr>
        </p:nvSpPr>
        <p:spPr/>
        <p:txBody>
          <a:bodyPr/>
          <a:lstStyle/>
          <a:p>
            <a:fld id="{E2CB33EA-91D6-F140-A440-0A130B2A34DE}" type="slidenum">
              <a:rPr lang="en-US" smtClean="0"/>
              <a:pPr/>
              <a:t>‹#›</a:t>
            </a:fld>
            <a:endParaRPr lang="en-US" dirty="0"/>
          </a:p>
        </p:txBody>
      </p:sp>
      <p:sp>
        <p:nvSpPr>
          <p:cNvPr id="13" name="Date"/>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2778290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ate">
            <a:extLst>
              <a:ext uri="{C183D7F6-B498-43B3-948B-1728B52AA6E4}">
                <adec:decorative xmlns:adec="http://schemas.microsoft.com/office/drawing/2017/decorative" val="1"/>
              </a:ext>
            </a:extLst>
          </p:cNvPr>
          <p:cNvSpPr>
            <a:spLocks noGrp="1"/>
          </p:cNvSpPr>
          <p:nvPr>
            <p:ph type="dt" sz="half" idx="2"/>
          </p:nvPr>
        </p:nvSpPr>
        <p:spPr>
          <a:xfrm>
            <a:off x="5250458" y="4759889"/>
            <a:ext cx="1958715" cy="273844"/>
          </a:xfrm>
          <a:prstGeom prst="rect">
            <a:avLst/>
          </a:prstGeom>
        </p:spPr>
        <p:txBody>
          <a:bodyPr vert="horz" lIns="91440" tIns="45720" rIns="91440" bIns="45720" rtlCol="0" anchor="ctr" anchorCtr="0"/>
          <a:lstStyle>
            <a:lvl1pPr algn="r">
              <a:defRPr sz="900">
                <a:solidFill>
                  <a:schemeClr val="tx1"/>
                </a:solidFill>
                <a:latin typeface="Arial" charset="0"/>
                <a:ea typeface="Arial" charset="0"/>
                <a:cs typeface="Arial" charset="0"/>
              </a:defRPr>
            </a:lvl1pPr>
          </a:lstStyle>
          <a:p>
            <a:fld id="{12CEF10F-437A-1E47-9122-F08C813F0AE8}" type="datetime4">
              <a:rPr lang="en-CA" smtClean="0"/>
              <a:pPr/>
              <a:t>July 10, 2024</a:t>
            </a:fld>
            <a:endParaRPr lang="en-US" dirty="0"/>
          </a:p>
        </p:txBody>
      </p:sp>
      <p:sp>
        <p:nvSpPr>
          <p:cNvPr id="20" name="Divider Line">
            <a:extLst>
              <a:ext uri="{C183D7F6-B498-43B3-948B-1728B52AA6E4}">
                <adec:decorative xmlns:adec="http://schemas.microsoft.com/office/drawing/2017/decorative" val="1"/>
              </a:ext>
            </a:extLst>
          </p:cNvPr>
          <p:cNvSpPr txBox="1">
            <a:spLocks/>
          </p:cNvSpPr>
          <p:nvPr userDrawn="1"/>
        </p:nvSpPr>
        <p:spPr>
          <a:xfrm>
            <a:off x="7242057" y="4759889"/>
            <a:ext cx="224451" cy="273844"/>
          </a:xfrm>
          <a:prstGeom prst="rect">
            <a:avLst/>
          </a:prstGeom>
        </p:spPr>
        <p:txBody>
          <a:bodyPr vert="horz" lIns="68580" tIns="34290" rIns="68580" bIns="34290" rtlCol="0" anchor="ctr" anchorCtr="0"/>
          <a:lstStyle>
            <a:defPPr>
              <a:defRPr lang="en-US"/>
            </a:defPPr>
            <a:lvl1pPr marL="0" algn="r" defTabSz="457200" rtl="0" eaLnBrk="1" latinLnBrk="0" hangingPunct="1">
              <a:defRPr sz="1200" kern="1200">
                <a:solidFill>
                  <a:srgbClr val="929292"/>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CA" sz="900" dirty="0">
                <a:solidFill>
                  <a:schemeClr val="tx1"/>
                </a:solidFill>
              </a:rPr>
              <a:t>|</a:t>
            </a:r>
            <a:endParaRPr lang="en-US" sz="900" dirty="0">
              <a:solidFill>
                <a:schemeClr val="tx1"/>
              </a:solidFill>
            </a:endParaRPr>
          </a:p>
        </p:txBody>
      </p:sp>
      <p:sp>
        <p:nvSpPr>
          <p:cNvPr id="15" name="Slide Number" descr="Page Number"/>
          <p:cNvSpPr>
            <a:spLocks noGrp="1"/>
          </p:cNvSpPr>
          <p:nvPr>
            <p:ph type="sldNum" sz="quarter" idx="4"/>
          </p:nvPr>
        </p:nvSpPr>
        <p:spPr>
          <a:xfrm>
            <a:off x="7230530" y="4759888"/>
            <a:ext cx="479525" cy="273844"/>
          </a:xfrm>
          <a:prstGeom prst="rect">
            <a:avLst/>
          </a:prstGeom>
        </p:spPr>
        <p:txBody>
          <a:bodyPr tIns="46800" rIns="0" anchor="ctr" anchorCtr="0"/>
          <a:lstStyle>
            <a:lvl1pPr algn="r">
              <a:defRPr sz="900">
                <a:solidFill>
                  <a:schemeClr val="tx1"/>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2" name="McMaster University Logo" descr="McMaster University Logo">
            <a:extLst>
              <a:ext uri="{FF2B5EF4-FFF2-40B4-BE49-F238E27FC236}">
                <a16:creationId xmlns:a16="http://schemas.microsoft.com/office/drawing/2014/main" id="{25F451A7-DF44-C948-A3AA-6CB9F92DA20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962769" y="4484767"/>
            <a:ext cx="1019175" cy="561975"/>
          </a:xfrm>
          <a:prstGeom prst="rect">
            <a:avLst/>
          </a:prstGeom>
        </p:spPr>
      </p:pic>
      <p:sp>
        <p:nvSpPr>
          <p:cNvPr id="14" name="URL">
            <a:extLst>
              <a:ext uri="{FF2B5EF4-FFF2-40B4-BE49-F238E27FC236}">
                <a16:creationId xmlns:a16="http://schemas.microsoft.com/office/drawing/2014/main" id="{0C654FC7-9C31-074E-AD8E-D6FD365BF2A7}"/>
              </a:ext>
            </a:extLst>
          </p:cNvPr>
          <p:cNvSpPr txBox="1"/>
          <p:nvPr userDrawn="1"/>
        </p:nvSpPr>
        <p:spPr>
          <a:xfrm>
            <a:off x="1277515" y="4774219"/>
            <a:ext cx="2504775" cy="242374"/>
          </a:xfrm>
          <a:prstGeom prst="rect">
            <a:avLst/>
          </a:prstGeom>
          <a:noFill/>
        </p:spPr>
        <p:txBody>
          <a:bodyPr wrap="square" rtlCol="0">
            <a:spAutoFit/>
          </a:bodyPr>
          <a:lstStyle/>
          <a:p>
            <a:r>
              <a:rPr lang="en-US" sz="975" spc="20" baseline="0" dirty="0">
                <a:latin typeface="Arial" panose="020B0604020202020204" pitchFamily="34" charset="0"/>
                <a:cs typeface="Arial" panose="020B0604020202020204" pitchFamily="34" charset="0"/>
              </a:rPr>
              <a:t>mcmaster.ca</a:t>
            </a:r>
          </a:p>
        </p:txBody>
      </p:sp>
      <p:pic>
        <p:nvPicPr>
          <p:cNvPr id="13" name="Brighter World Logo" descr="Brighter World Logo">
            <a:extLst>
              <a:ext uri="{FF2B5EF4-FFF2-40B4-BE49-F238E27FC236}">
                <a16:creationId xmlns:a16="http://schemas.microsoft.com/office/drawing/2014/main" id="{29B74334-1B70-354B-A315-9B4AC67D2CB0}"/>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t="1" r="39176" b="47"/>
          <a:stretch/>
        </p:blipFill>
        <p:spPr>
          <a:xfrm>
            <a:off x="200893" y="4834777"/>
            <a:ext cx="1136072" cy="136841"/>
          </a:xfrm>
          <a:prstGeom prst="rect">
            <a:avLst/>
          </a:prstGeom>
        </p:spPr>
      </p:pic>
      <p:cxnSp>
        <p:nvCxnSpPr>
          <p:cNvPr id="11" name="Brighter World Line">
            <a:extLst>
              <a:ext uri="{FF2B5EF4-FFF2-40B4-BE49-F238E27FC236}">
                <a16:creationId xmlns:a16="http://schemas.microsoft.com/office/drawing/2014/main" id="{99DC7CF7-5982-6749-B770-08C5172A398F}"/>
              </a:ext>
              <a:ext uri="{C183D7F6-B498-43B3-948B-1728B52AA6E4}">
                <adec:decorative xmlns:adec="http://schemas.microsoft.com/office/drawing/2017/decorative" val="1"/>
              </a:ext>
            </a:extLst>
          </p:cNvPr>
          <p:cNvCxnSpPr>
            <a:cxnSpLocks/>
          </p:cNvCxnSpPr>
          <p:nvPr userDrawn="1"/>
        </p:nvCxnSpPr>
        <p:spPr>
          <a:xfrm>
            <a:off x="1" y="4661165"/>
            <a:ext cx="7710054" cy="0"/>
          </a:xfrm>
          <a:prstGeom prst="line">
            <a:avLst/>
          </a:prstGeom>
          <a:ln w="38100" cap="flat">
            <a:solidFill>
              <a:srgbClr val="7C0040"/>
            </a:solidFill>
          </a:ln>
          <a:effectLst/>
        </p:spPr>
        <p:style>
          <a:lnRef idx="2">
            <a:schemeClr val="accent1"/>
          </a:lnRef>
          <a:fillRef idx="0">
            <a:schemeClr val="accent1"/>
          </a:fillRef>
          <a:effectRef idx="1">
            <a:schemeClr val="accent1"/>
          </a:effectRef>
          <a:fontRef idx="minor">
            <a:schemeClr val="tx1"/>
          </a:fontRef>
        </p:style>
      </p:cxnSp>
      <p:sp>
        <p:nvSpPr>
          <p:cNvPr id="2" name="Title Placeholder" descr="Master Title"/>
          <p:cNvSpPr>
            <a:spLocks noGrp="1"/>
          </p:cNvSpPr>
          <p:nvPr>
            <p:ph type="title"/>
          </p:nvPr>
        </p:nvSpPr>
        <p:spPr>
          <a:xfrm>
            <a:off x="200893" y="0"/>
            <a:ext cx="8781051" cy="754776"/>
          </a:xfrm>
          <a:prstGeom prst="rect">
            <a:avLst/>
          </a:prstGeom>
        </p:spPr>
        <p:txBody>
          <a:bodyPr vert="horz" lIns="91440" tIns="45720" rIns="91440" bIns="45720" rtlCol="0" anchor="ctr">
            <a:normAutofit/>
          </a:bodyPr>
          <a:lstStyle/>
          <a:p>
            <a:r>
              <a:rPr lang="en-US" dirty="0"/>
              <a:t>Click to edit Master title style</a:t>
            </a:r>
          </a:p>
        </p:txBody>
      </p:sp>
      <p:sp>
        <p:nvSpPr>
          <p:cNvPr id="3" name="Content Placeholder" descr="Slide Content"/>
          <p:cNvSpPr>
            <a:spLocks noGrp="1"/>
          </p:cNvSpPr>
          <p:nvPr>
            <p:ph type="body" idx="1"/>
          </p:nvPr>
        </p:nvSpPr>
        <p:spPr>
          <a:xfrm>
            <a:off x="200893" y="853499"/>
            <a:ext cx="8781051" cy="374112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64" r:id="rId6"/>
  </p:sldLayoutIdLst>
  <p:hf hdr="0" ftr="0"/>
  <p:txStyles>
    <p:titleStyle>
      <a:lvl1pPr algn="l" defTabSz="342900" rtl="0" eaLnBrk="1" latinLnBrk="0" hangingPunct="1">
        <a:lnSpc>
          <a:spcPct val="150000"/>
        </a:lnSpc>
        <a:spcBef>
          <a:spcPct val="0"/>
        </a:spcBef>
        <a:buNone/>
        <a:defRPr sz="1800" b="0" i="0" kern="1200">
          <a:solidFill>
            <a:schemeClr val="accent1"/>
          </a:solidFill>
          <a:latin typeface="Arial" charset="0"/>
          <a:ea typeface="+mj-ea"/>
          <a:cs typeface="+mj-cs"/>
        </a:defRPr>
      </a:lvl1pPr>
    </p:titleStyle>
    <p:bodyStyle>
      <a:lvl1pPr marL="257175" indent="-257175" algn="l" defTabSz="342900" rtl="0" eaLnBrk="1" latinLnBrk="0" hangingPunct="1">
        <a:lnSpc>
          <a:spcPct val="112000"/>
        </a:lnSpc>
        <a:spcBef>
          <a:spcPts val="0"/>
        </a:spcBef>
        <a:spcAft>
          <a:spcPts val="600"/>
        </a:spcAft>
        <a:buClr>
          <a:srgbClr val="7C0040"/>
        </a:buClr>
        <a:buFont typeface="Arial"/>
        <a:buChar char="•"/>
        <a:defRPr sz="1350" b="0" i="0" kern="1200">
          <a:solidFill>
            <a:schemeClr val="tx1"/>
          </a:solidFill>
          <a:latin typeface="Arial" charset="0"/>
          <a:ea typeface="+mn-ea"/>
          <a:cs typeface="+mn-cs"/>
        </a:defRPr>
      </a:lvl1pPr>
      <a:lvl2pPr marL="485213" indent="-214313" algn="l"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Char char="o"/>
        <a:defRPr sz="1350" b="0" i="0" kern="1200">
          <a:solidFill>
            <a:schemeClr val="tx1"/>
          </a:solidFill>
          <a:latin typeface="Arial" charset="0"/>
          <a:ea typeface="+mn-ea"/>
          <a:cs typeface="+mn-cs"/>
        </a:defRPr>
      </a:lvl2pPr>
      <a:lvl3pPr marL="677250" indent="-171450" algn="l" defTabSz="342900" rtl="0" eaLnBrk="1" latinLnBrk="0" hangingPunct="1">
        <a:lnSpc>
          <a:spcPct val="112000"/>
        </a:lnSpc>
        <a:spcBef>
          <a:spcPts val="0"/>
        </a:spcBef>
        <a:spcAft>
          <a:spcPts val="600"/>
        </a:spcAft>
        <a:buClr>
          <a:schemeClr val="tx1">
            <a:lumMod val="60000"/>
            <a:lumOff val="40000"/>
          </a:schemeClr>
        </a:buClr>
        <a:buFont typeface="Arial"/>
        <a:buChar char="•"/>
        <a:defRPr sz="1350" b="0" i="0" kern="1200">
          <a:solidFill>
            <a:schemeClr val="tx1"/>
          </a:solidFill>
          <a:latin typeface="Arial" charset="0"/>
          <a:ea typeface="+mn-ea"/>
          <a:cs typeface="+mn-cs"/>
        </a:defRPr>
      </a:lvl3pPr>
      <a:lvl4pPr marL="876150" indent="-171450" algn="l"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Char char="o"/>
        <a:defRPr sz="1350" b="0" i="0" kern="1200">
          <a:solidFill>
            <a:schemeClr val="tx1"/>
          </a:solidFill>
          <a:latin typeface="Arial" charset="0"/>
          <a:ea typeface="+mn-ea"/>
          <a:cs typeface="+mn-cs"/>
        </a:defRPr>
      </a:lvl4pPr>
      <a:lvl5pPr marL="1075050" indent="-171450" algn="l"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Char char="•"/>
        <a:defRPr sz="1350" b="0" i="0" kern="1200">
          <a:solidFill>
            <a:schemeClr val="tx1"/>
          </a:solidFill>
          <a:latin typeface="Arial" charset="0"/>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applications.wes.org/country-resources/"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nserc-crsng.gc.ca/InterAgency-Interorganismes/EDI-EDI/index_eng.asp"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vanier.gc.ca/en/equity_diversity_inclusion-equite_diversite_inclusion.html"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vanier.gc.ca/en/equity_diversity_inclusion-equite_diversite_inclusion.html"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chairs-chaires.gc.ca/program-programme/equity-equite/bias/module-eng.aspx?pedisable=false"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vanier.gc.ca/en/nomination_process-processus_de_mise_en_candidature.html"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hyperlink" Target="https://vanier.gc.ca/en/nomination_process-processus_de_mise_en_candidature.html#d4" TargetMode="External"/><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hyperlink" Target="http://www.vanier.gc.ca/en/selection_committee_guide-comite_selection_lignes.html#b0" TargetMode="External"/><Relationship Id="rId2" Type="http://schemas.openxmlformats.org/officeDocument/2006/relationships/notesSlide" Target="../notesSlides/notesSlide46.xml"/><Relationship Id="rId1" Type="http://schemas.openxmlformats.org/officeDocument/2006/relationships/slideLayout" Target="../slideLayouts/slideLayout5.xml"/><Relationship Id="rId4" Type="http://schemas.openxmlformats.org/officeDocument/2006/relationships/hyperlink" Target="https://gs.mcmaster.ca/current-students/scholarships/vanier-canada-graduate-doctoral-scholarship/"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www.vanier.gc.ca/en/selection_committee_guide-comite_selection_lignes.html#b03" TargetMode="External"/><Relationship Id="rId2" Type="http://schemas.openxmlformats.org/officeDocument/2006/relationships/notesSlide" Target="../notesSlides/notesSlide47.xml"/><Relationship Id="rId1" Type="http://schemas.openxmlformats.org/officeDocument/2006/relationships/slideLayout" Target="../slideLayouts/slideLayout5.xml"/><Relationship Id="rId4" Type="http://schemas.openxmlformats.org/officeDocument/2006/relationships/hyperlink" Target="http://www.vanier.gc.ca/en/nomination_process-processus_de_mise_en_candidature.html#des1"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www.vanier.gc.ca/en/selection_committee_guide-comite_selection_lignes.html#b03" TargetMode="External"/><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3" Type="http://schemas.openxmlformats.org/officeDocument/2006/relationships/hyperlink" Target="mailto:graduatescholarships@mcmaster.ca" TargetMode="External"/><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Placeholder">
            <a:extLst>
              <a:ext uri="{FF2B5EF4-FFF2-40B4-BE49-F238E27FC236}">
                <a16:creationId xmlns:a16="http://schemas.microsoft.com/office/drawing/2014/main" id="{40A6380A-F0A0-D041-A01E-B58CAE535178}"/>
              </a:ext>
            </a:extLst>
          </p:cNvPr>
          <p:cNvSpPr>
            <a:spLocks noGrp="1"/>
          </p:cNvSpPr>
          <p:nvPr>
            <p:ph type="subTitle" idx="1"/>
          </p:nvPr>
        </p:nvSpPr>
        <p:spPr>
          <a:xfrm>
            <a:off x="3416060" y="2648993"/>
            <a:ext cx="4934310" cy="479797"/>
          </a:xfrm>
        </p:spPr>
        <p:txBody>
          <a:bodyPr>
            <a:normAutofit/>
          </a:bodyPr>
          <a:lstStyle/>
          <a:p>
            <a:r>
              <a:rPr lang="en-US" sz="2400" dirty="0">
                <a:solidFill>
                  <a:schemeClr val="tx1">
                    <a:lumMod val="75000"/>
                  </a:schemeClr>
                </a:solidFill>
              </a:rPr>
              <a:t>Information Session</a:t>
            </a:r>
          </a:p>
        </p:txBody>
      </p:sp>
      <p:sp>
        <p:nvSpPr>
          <p:cNvPr id="2" name="Title Placeholder">
            <a:extLst>
              <a:ext uri="{FF2B5EF4-FFF2-40B4-BE49-F238E27FC236}">
                <a16:creationId xmlns:a16="http://schemas.microsoft.com/office/drawing/2014/main" id="{25B0D6FE-8DA1-F341-A125-C435290DB0CF}"/>
              </a:ext>
            </a:extLst>
          </p:cNvPr>
          <p:cNvSpPr>
            <a:spLocks noGrp="1"/>
          </p:cNvSpPr>
          <p:nvPr>
            <p:ph type="ctrTitle"/>
          </p:nvPr>
        </p:nvSpPr>
        <p:spPr>
          <a:xfrm>
            <a:off x="3416059" y="694063"/>
            <a:ext cx="5175850" cy="1954930"/>
          </a:xfrm>
        </p:spPr>
        <p:txBody>
          <a:bodyPr>
            <a:normAutofit/>
          </a:bodyPr>
          <a:lstStyle/>
          <a:p>
            <a:pPr>
              <a:lnSpc>
                <a:spcPct val="150000"/>
              </a:lnSpc>
            </a:pPr>
            <a:r>
              <a:rPr lang="en-US" sz="2800" b="1" dirty="0">
                <a:solidFill>
                  <a:schemeClr val="tx1">
                    <a:lumMod val="75000"/>
                  </a:schemeClr>
                </a:solidFill>
              </a:rPr>
              <a:t>Vanier Doctoral – Canada Graduate Scholarships</a:t>
            </a:r>
          </a:p>
        </p:txBody>
      </p:sp>
      <p:pic>
        <p:nvPicPr>
          <p:cNvPr id="10" name="Picture 9">
            <a:extLst>
              <a:ext uri="{FF2B5EF4-FFF2-40B4-BE49-F238E27FC236}">
                <a16:creationId xmlns:a16="http://schemas.microsoft.com/office/drawing/2014/main" id="{95A1FC08-E982-144C-98DA-D9ADCF8DF8F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93064" y="551336"/>
            <a:ext cx="2622430" cy="2804543"/>
          </a:xfrm>
          <a:prstGeom prst="rect">
            <a:avLst/>
          </a:prstGeom>
        </p:spPr>
      </p:pic>
      <p:sp>
        <p:nvSpPr>
          <p:cNvPr id="4" name="TextBox 3">
            <a:extLst>
              <a:ext uri="{FF2B5EF4-FFF2-40B4-BE49-F238E27FC236}">
                <a16:creationId xmlns:a16="http://schemas.microsoft.com/office/drawing/2014/main" id="{05AA91D8-3527-4655-8B83-CEF4FB906067}"/>
              </a:ext>
            </a:extLst>
          </p:cNvPr>
          <p:cNvSpPr txBox="1"/>
          <p:nvPr/>
        </p:nvSpPr>
        <p:spPr>
          <a:xfrm>
            <a:off x="3416059" y="3260993"/>
            <a:ext cx="3811836" cy="369332"/>
          </a:xfrm>
          <a:prstGeom prst="rect">
            <a:avLst/>
          </a:prstGeom>
          <a:noFill/>
        </p:spPr>
        <p:txBody>
          <a:bodyPr wrap="square" rtlCol="0">
            <a:spAutoFit/>
          </a:bodyPr>
          <a:lstStyle/>
          <a:p>
            <a:r>
              <a:rPr lang="en-CA" dirty="0"/>
              <a:t>July  2024</a:t>
            </a:r>
          </a:p>
        </p:txBody>
      </p:sp>
    </p:spTree>
    <p:extLst>
      <p:ext uri="{BB962C8B-B14F-4D97-AF65-F5344CB8AC3E}">
        <p14:creationId xmlns:p14="http://schemas.microsoft.com/office/powerpoint/2010/main" val="3661685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17024"/>
            <a:ext cx="2549383" cy="972374"/>
          </a:xfrm>
        </p:spPr>
        <p:txBody>
          <a:bodyPr>
            <a:noAutofit/>
          </a:bodyPr>
          <a:lstStyle/>
          <a:p>
            <a:pPr algn="ctr"/>
            <a:r>
              <a:rPr lang="en-US" sz="2800" b="1" dirty="0"/>
              <a:t>Eligibility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7" y="440675"/>
            <a:ext cx="5741577" cy="4082333"/>
          </a:xfrm>
        </p:spPr>
        <p:txBody>
          <a:bodyPr>
            <a:normAutofit/>
          </a:bodyPr>
          <a:lstStyle/>
          <a:p>
            <a:pPr marL="285750" indent="-285750" algn="l">
              <a:lnSpc>
                <a:spcPct val="100000"/>
              </a:lnSpc>
              <a:buFont typeface="Arial" panose="020B0604020202020204" pitchFamily="34" charset="0"/>
              <a:buChar char="•"/>
            </a:pPr>
            <a:r>
              <a:rPr lang="en-US" altLang="en-US" sz="1800" b="0" dirty="0">
                <a:solidFill>
                  <a:srgbClr val="000000"/>
                </a:solidFill>
              </a:rPr>
              <a:t>Intend to pursue, in the summer semester (May 2025) or the academic year following the announcement of results (September 2025 or January 2026), full-time doctoral studies and research at the nominating university</a:t>
            </a:r>
          </a:p>
          <a:p>
            <a:pPr marL="285750" indent="-285750" algn="l">
              <a:lnSpc>
                <a:spcPct val="100000"/>
              </a:lnSpc>
              <a:buFont typeface="Arial" panose="020B0604020202020204" pitchFamily="34" charset="0"/>
              <a:buChar char="•"/>
            </a:pPr>
            <a:r>
              <a:rPr lang="en-US" altLang="en-US" sz="1800" b="0" dirty="0">
                <a:solidFill>
                  <a:srgbClr val="000000"/>
                </a:solidFill>
              </a:rPr>
              <a:t>Have completed no more than 20 months of doctoral studies as of May 1, 2025 (started full-time doctoral studies no earlier than September 2023)</a:t>
            </a:r>
          </a:p>
          <a:p>
            <a:pPr marL="285750" lvl="0" indent="-285750" algn="l">
              <a:lnSpc>
                <a:spcPct val="100000"/>
              </a:lnSpc>
              <a:buFont typeface="Arial" panose="020B0604020202020204" pitchFamily="34" charset="0"/>
              <a:buChar char="•"/>
            </a:pPr>
            <a:r>
              <a:rPr lang="en-US" sz="1800" b="0" dirty="0">
                <a:solidFill>
                  <a:srgbClr val="000000"/>
                </a:solidFill>
              </a:rPr>
              <a:t>Have completed no more than 32 months of full-time study in their doctoral program by May 1, 2025 if accelerated directly from a Bachelor’s to a PhD (no time spent in a Master’s program)</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10</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838380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17024"/>
            <a:ext cx="2549383" cy="972374"/>
          </a:xfrm>
        </p:spPr>
        <p:txBody>
          <a:bodyPr>
            <a:noAutofit/>
          </a:bodyPr>
          <a:lstStyle/>
          <a:p>
            <a:pPr algn="ctr"/>
            <a:r>
              <a:rPr lang="en-US" sz="2800" b="1" dirty="0"/>
              <a:t>Eligibility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7" y="440675"/>
            <a:ext cx="5741577" cy="4082333"/>
          </a:xfrm>
        </p:spPr>
        <p:txBody>
          <a:bodyPr>
            <a:normAutofit/>
          </a:bodyPr>
          <a:lstStyle/>
          <a:p>
            <a:pPr marL="285750" indent="-285750">
              <a:lnSpc>
                <a:spcPct val="100000"/>
              </a:lnSpc>
              <a:buFont typeface="Arial" panose="020B0604020202020204" pitchFamily="34" charset="0"/>
              <a:buChar char="•"/>
            </a:pPr>
            <a:r>
              <a:rPr lang="en-US" sz="1800" b="0" dirty="0">
                <a:solidFill>
                  <a:srgbClr val="000000"/>
                </a:solidFill>
              </a:rPr>
              <a:t>Have completed no more than 32 months of full-time study by May 1, 2025 if accelerated from a Master’s degree into a Doctoral program without obtaining the Master’s degree</a:t>
            </a:r>
          </a:p>
          <a:p>
            <a:pPr marL="513788" lvl="1" indent="-285750">
              <a:lnSpc>
                <a:spcPct val="100000"/>
              </a:lnSpc>
              <a:buFont typeface="Arial" panose="020B0604020202020204" pitchFamily="34" charset="0"/>
              <a:buChar char="•"/>
            </a:pPr>
            <a:r>
              <a:rPr lang="en-US" sz="1800" b="0" dirty="0">
                <a:solidFill>
                  <a:srgbClr val="000000"/>
                </a:solidFill>
              </a:rPr>
              <a:t>The months of study completed are calculated from the original Master's enrolment date.</a:t>
            </a:r>
          </a:p>
          <a:p>
            <a:pPr marL="0" indent="0" algn="l">
              <a:lnSpc>
                <a:spcPct val="100000"/>
              </a:lnSpc>
              <a:buNone/>
            </a:pPr>
            <a:endParaRPr lang="en-US" sz="1800" b="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11</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506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515866"/>
            <a:ext cx="2549383" cy="1741795"/>
          </a:xfrm>
        </p:spPr>
        <p:txBody>
          <a:bodyPr>
            <a:noAutofit/>
          </a:bodyPr>
          <a:lstStyle/>
          <a:p>
            <a:pPr algn="ctr"/>
            <a:r>
              <a:rPr lang="en-US" sz="2800" b="1" dirty="0"/>
              <a:t>Transcripts</a:t>
            </a:r>
            <a:br>
              <a:rPr lang="en-US" sz="2800" b="1" dirty="0"/>
            </a:b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94661" y="109767"/>
            <a:ext cx="5851884" cy="4736553"/>
          </a:xfrm>
        </p:spPr>
        <p:txBody>
          <a:bodyPr>
            <a:normAutofit/>
          </a:bodyPr>
          <a:lstStyle/>
          <a:p>
            <a:pPr>
              <a:lnSpc>
                <a:spcPct val="120000"/>
              </a:lnSpc>
              <a:spcAft>
                <a:spcPts val="0"/>
              </a:spcAft>
            </a:pPr>
            <a:endParaRPr lang="en-US" sz="1800" dirty="0">
              <a:effectLst/>
              <a:latin typeface="+mn-lt"/>
              <a:ea typeface="MS Gothic" panose="020B0609070205080204" pitchFamily="49" charset="-128"/>
              <a:cs typeface="Calibri" panose="020F0502020204030204" pitchFamily="34" charset="0"/>
            </a:endParaRPr>
          </a:p>
          <a:p>
            <a:pPr>
              <a:lnSpc>
                <a:spcPct val="120000"/>
              </a:lnSpc>
              <a:spcAft>
                <a:spcPts val="0"/>
              </a:spcAft>
            </a:pPr>
            <a:r>
              <a:rPr lang="en-US" sz="1800" dirty="0">
                <a:solidFill>
                  <a:srgbClr val="000000"/>
                </a:solidFill>
                <a:effectLst/>
                <a:latin typeface="+mn-lt"/>
                <a:ea typeface="MS Gothic" panose="020B0609070205080204" pitchFamily="49" charset="-128"/>
                <a:cs typeface="Calibri" panose="020F0502020204030204" pitchFamily="34" charset="0"/>
              </a:rPr>
              <a:t>All post-secondary official transcripts are required (undergraduate and graduate). </a:t>
            </a:r>
          </a:p>
          <a:p>
            <a:pPr>
              <a:lnSpc>
                <a:spcPct val="120000"/>
              </a:lnSpc>
              <a:spcAft>
                <a:spcPts val="0"/>
              </a:spcAft>
            </a:pPr>
            <a:r>
              <a:rPr lang="en-US" sz="1800" dirty="0">
                <a:solidFill>
                  <a:srgbClr val="000000"/>
                </a:solidFill>
                <a:effectLst/>
                <a:latin typeface="+mn-lt"/>
                <a:ea typeface="MS Gothic" panose="020B0609070205080204" pitchFamily="49" charset="-128"/>
                <a:cs typeface="Calibri" panose="020F0502020204030204" pitchFamily="34" charset="0"/>
              </a:rPr>
              <a:t>One copy of the legend for each transcript must be included. </a:t>
            </a:r>
          </a:p>
          <a:p>
            <a:pPr>
              <a:lnSpc>
                <a:spcPct val="120000"/>
              </a:lnSpc>
              <a:spcAft>
                <a:spcPts val="0"/>
              </a:spcAft>
            </a:pPr>
            <a:r>
              <a:rPr lang="en-US" sz="1800" dirty="0">
                <a:solidFill>
                  <a:srgbClr val="000000"/>
                </a:solidFill>
                <a:effectLst/>
                <a:latin typeface="+mn-lt"/>
                <a:ea typeface="MS Gothic" panose="020B0609070205080204" pitchFamily="49" charset="-128"/>
                <a:cs typeface="Calibri" panose="020F0502020204030204" pitchFamily="34" charset="0"/>
              </a:rPr>
              <a:t>Transcript text must be horizontal and uploaded in order from least recent to most recent.</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12</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80107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515866"/>
            <a:ext cx="2549383" cy="2042582"/>
          </a:xfrm>
        </p:spPr>
        <p:txBody>
          <a:bodyPr>
            <a:noAutofit/>
          </a:bodyPr>
          <a:lstStyle/>
          <a:p>
            <a:pPr algn="ctr"/>
            <a:br>
              <a:rPr lang="en-US" sz="2800" b="1" dirty="0"/>
            </a:br>
            <a:br>
              <a:rPr lang="en-US" sz="2800" b="1" dirty="0"/>
            </a:br>
            <a:br>
              <a:rPr lang="en-US" sz="2800" b="1" dirty="0"/>
            </a:br>
            <a:r>
              <a:rPr lang="en-US" sz="2800" b="1" dirty="0"/>
              <a:t>Transcripts</a:t>
            </a:r>
            <a:br>
              <a:rPr lang="en-US" sz="2800" b="1" dirty="0"/>
            </a:br>
            <a:r>
              <a:rPr lang="en-US" sz="2800" b="1" dirty="0"/>
              <a:t>cont’d</a:t>
            </a:r>
            <a:br>
              <a:rPr lang="en-US" sz="2800" b="1" dirty="0"/>
            </a:b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94661" y="109767"/>
            <a:ext cx="5851884" cy="4736553"/>
          </a:xfrm>
        </p:spPr>
        <p:txBody>
          <a:bodyPr>
            <a:normAutofit lnSpcReduction="10000"/>
          </a:bodyPr>
          <a:lstStyle/>
          <a:p>
            <a:pPr marL="0" indent="0">
              <a:lnSpc>
                <a:spcPct val="115000"/>
              </a:lnSpc>
              <a:spcBef>
                <a:spcPts val="1000"/>
              </a:spcBef>
              <a:spcAft>
                <a:spcPts val="0"/>
              </a:spcAft>
              <a:buNone/>
            </a:pPr>
            <a:r>
              <a:rPr lang="en-US" sz="1900" b="1" dirty="0">
                <a:solidFill>
                  <a:srgbClr val="000000"/>
                </a:solidFill>
                <a:effectLst/>
                <a:latin typeface="+mn-lt"/>
                <a:ea typeface="MS Gothic" panose="020B0609070205080204" pitchFamily="49" charset="-128"/>
                <a:cs typeface="Calibri" panose="020F0502020204030204" pitchFamily="34" charset="0"/>
              </a:rPr>
              <a:t>International Transcripts</a:t>
            </a:r>
            <a:endParaRPr lang="en-CA" sz="1900" b="1" dirty="0">
              <a:solidFill>
                <a:srgbClr val="000000"/>
              </a:solidFill>
              <a:effectLst/>
              <a:latin typeface="+mn-lt"/>
              <a:ea typeface="MS Gothic" panose="020B0609070205080204" pitchFamily="49" charset="-128"/>
              <a:cs typeface="Times New Roman" panose="02020603050405020304" pitchFamily="18" charset="0"/>
            </a:endParaRPr>
          </a:p>
          <a:p>
            <a:pPr marL="342900" marR="0" lvl="0" indent="-342900">
              <a:spcBef>
                <a:spcPts val="0"/>
              </a:spcBef>
              <a:spcAft>
                <a:spcPts val="865"/>
              </a:spcAft>
              <a:buFont typeface="Symbol" panose="05050102010706020507" pitchFamily="18" charset="2"/>
              <a:buChar char=""/>
            </a:pPr>
            <a:r>
              <a:rPr lang="en-CA" sz="1800" dirty="0">
                <a:solidFill>
                  <a:srgbClr val="000000"/>
                </a:solidFill>
                <a:effectLst/>
                <a:latin typeface="+mn-lt"/>
                <a:ea typeface="Times New Roman" panose="02020603050405020304" pitchFamily="18" charset="0"/>
              </a:rPr>
              <a:t>Students who include foreign transcripts, </a:t>
            </a:r>
            <a:r>
              <a:rPr lang="en-CA" sz="1800" b="1" dirty="0">
                <a:solidFill>
                  <a:srgbClr val="000000"/>
                </a:solidFill>
                <a:effectLst/>
                <a:latin typeface="+mn-lt"/>
                <a:ea typeface="Times New Roman" panose="02020603050405020304" pitchFamily="18" charset="0"/>
              </a:rPr>
              <a:t>must attach a 250-word summary/ grading scale in a PDF document at the beginning of the transcripts,</a:t>
            </a:r>
            <a:r>
              <a:rPr lang="en-CA" sz="1800" dirty="0">
                <a:solidFill>
                  <a:srgbClr val="000000"/>
                </a:solidFill>
                <a:effectLst/>
                <a:latin typeface="+mn-lt"/>
                <a:ea typeface="Times New Roman" panose="02020603050405020304" pitchFamily="18" charset="0"/>
              </a:rPr>
              <a:t> describing any variations in the grading system between the foreign institutions and the Canadian-level equivalents, and/or explaining international credentials and equivalencies. </a:t>
            </a:r>
            <a:endParaRPr lang="en-US" sz="1800" dirty="0">
              <a:solidFill>
                <a:srgbClr val="000000"/>
              </a:solidFill>
              <a:effectLst/>
              <a:latin typeface="+mn-lt"/>
              <a:ea typeface="Times New Roman" panose="02020603050405020304" pitchFamily="18" charset="0"/>
            </a:endParaRPr>
          </a:p>
          <a:p>
            <a:pPr marL="342900" marR="0" lvl="0" indent="-342900">
              <a:buFont typeface="Symbol" panose="05050102010706020507" pitchFamily="18" charset="2"/>
              <a:buChar char=""/>
            </a:pPr>
            <a:r>
              <a:rPr lang="en-CA" sz="1800" dirty="0">
                <a:solidFill>
                  <a:srgbClr val="000000"/>
                </a:solidFill>
                <a:effectLst/>
                <a:latin typeface="+mn-lt"/>
                <a:ea typeface="Times New Roman" panose="02020603050405020304" pitchFamily="18" charset="0"/>
              </a:rPr>
              <a:t>If required, </a:t>
            </a:r>
            <a:r>
              <a:rPr lang="en-US" sz="1800" dirty="0">
                <a:solidFill>
                  <a:srgbClr val="000000"/>
                </a:solidFill>
                <a:effectLst/>
                <a:latin typeface="+mn-lt"/>
                <a:ea typeface="Times New Roman" panose="02020603050405020304" pitchFamily="18" charset="0"/>
              </a:rPr>
              <a:t>please use and include the grading scale available at </a:t>
            </a:r>
            <a:r>
              <a:rPr lang="en-US" sz="1800" u="sng" dirty="0">
                <a:solidFill>
                  <a:srgbClr val="00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World Education Services</a:t>
            </a:r>
            <a:r>
              <a:rPr lang="en-US" sz="1800" dirty="0">
                <a:solidFill>
                  <a:srgbClr val="000000"/>
                </a:solidFill>
                <a:effectLst/>
                <a:latin typeface="+mn-lt"/>
                <a:ea typeface="Times New Roman" panose="02020603050405020304" pitchFamily="18" charset="0"/>
              </a:rPr>
              <a:t> for the country from which the international transcript comes.</a:t>
            </a:r>
          </a:p>
          <a:p>
            <a:pPr marL="342900" marR="0" lvl="0" indent="-342900">
              <a:buFont typeface="Symbol" panose="05050102010706020507" pitchFamily="18" charset="2"/>
              <a:buChar char=""/>
            </a:pPr>
            <a:r>
              <a:rPr lang="en-US" sz="1800" dirty="0">
                <a:solidFill>
                  <a:srgbClr val="000000"/>
                </a:solidFill>
                <a:effectLst/>
                <a:highlight>
                  <a:srgbClr val="FFFFFF"/>
                </a:highlight>
                <a:latin typeface="+mn-lt"/>
                <a:ea typeface="Calibri" panose="020F0502020204030204" pitchFamily="34" charset="0"/>
              </a:rPr>
              <a:t>If the international transcripts are not presented in one of Canada's two official languages (English or French), </a:t>
            </a:r>
            <a:r>
              <a:rPr lang="en-US" sz="1800" b="1" dirty="0">
                <a:solidFill>
                  <a:srgbClr val="000000"/>
                </a:solidFill>
                <a:effectLst/>
                <a:highlight>
                  <a:srgbClr val="FFFFFF"/>
                </a:highlight>
                <a:latin typeface="+mn-lt"/>
                <a:ea typeface="Calibri" panose="020F0502020204030204" pitchFamily="34" charset="0"/>
              </a:rPr>
              <a:t>include a certified translation.</a:t>
            </a:r>
            <a:endParaRPr lang="en-US" sz="1800" b="0" dirty="0">
              <a:solidFill>
                <a:srgbClr val="000000"/>
              </a:solidFill>
              <a:latin typeface="+mn-lt"/>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13</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891972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123720"/>
            <a:ext cx="2466763" cy="2500829"/>
          </a:xfrm>
        </p:spPr>
        <p:txBody>
          <a:bodyPr>
            <a:noAutofit/>
          </a:bodyPr>
          <a:lstStyle/>
          <a:p>
            <a:pPr algn="ctr"/>
            <a:r>
              <a:rPr lang="en-US" sz="2800" b="1" dirty="0"/>
              <a:t>Equity, Diversity, and Inclusion</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805749" y="319689"/>
            <a:ext cx="6226306" cy="4440199"/>
          </a:xfrm>
        </p:spPr>
        <p:txBody>
          <a:bodyPr>
            <a:noAutofit/>
          </a:bodyPr>
          <a:lstStyle/>
          <a:p>
            <a:pPr algn="l"/>
            <a:r>
              <a:rPr lang="en-US" sz="1800" b="0" i="0" u="none" strike="noStrike" baseline="0" dirty="0">
                <a:solidFill>
                  <a:srgbClr val="000000"/>
                </a:solidFill>
                <a:latin typeface="+mn-lt"/>
              </a:rPr>
              <a:t>The Vanier CGS program encourages equity, diversity and inclusion (EDI), as part of the </a:t>
            </a:r>
            <a:r>
              <a:rPr lang="en-US" sz="1800" b="0" i="0" u="none" strike="noStrike" baseline="0" dirty="0">
                <a:solidFill>
                  <a:srgbClr val="000000"/>
                </a:solidFill>
                <a:latin typeface="+mn-lt"/>
                <a:hlinkClick r:id="rId3">
                  <a:extLst>
                    <a:ext uri="{A12FA001-AC4F-418D-AE19-62706E023703}">
                      <ahyp:hlinkClr xmlns:ahyp="http://schemas.microsoft.com/office/drawing/2018/hyperlinkcolor" val="tx"/>
                    </a:ext>
                  </a:extLst>
                </a:hlinkClick>
              </a:rPr>
              <a:t>Tri-Agency’s broader commitment</a:t>
            </a:r>
            <a:r>
              <a:rPr lang="en-US" sz="1800" b="0" i="0" u="none" strike="noStrike" baseline="0" dirty="0">
                <a:solidFill>
                  <a:srgbClr val="000000"/>
                </a:solidFill>
                <a:latin typeface="+mn-lt"/>
              </a:rPr>
              <a:t> to excellence in research and research training in Canada. </a:t>
            </a:r>
          </a:p>
          <a:p>
            <a:pPr algn="l"/>
            <a:r>
              <a:rPr lang="en-US" sz="1800" b="0" dirty="0">
                <a:solidFill>
                  <a:srgbClr val="000000"/>
                </a:solidFill>
                <a:latin typeface="+mn-lt"/>
              </a:rPr>
              <a:t>EDI considerations must be taken into account throughout the Vanier CGS competition, including during the selection committee member recruitment process and during the selection, endorsement and review processes of an application. </a:t>
            </a:r>
            <a:endParaRPr lang="en-US" sz="1800" dirty="0">
              <a:solidFill>
                <a:srgbClr val="000000"/>
              </a:solidFill>
              <a:latin typeface="+mn-lt"/>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14</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731502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111945" y="1228781"/>
            <a:ext cx="2466763" cy="2622014"/>
          </a:xfrm>
        </p:spPr>
        <p:txBody>
          <a:bodyPr>
            <a:noAutofit/>
          </a:bodyPr>
          <a:lstStyle/>
          <a:p>
            <a:pPr algn="ctr"/>
            <a:r>
              <a:rPr lang="en-US" sz="2800" b="1" dirty="0"/>
              <a:t>Equity, Diversity, and Inclusion</a:t>
            </a:r>
            <a:br>
              <a:rPr lang="en-US" sz="2800" b="1" dirty="0"/>
            </a:br>
            <a:r>
              <a:rPr lang="en-US" sz="2800" b="1" dirty="0"/>
              <a:t>(cont’d)</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22347" y="616945"/>
            <a:ext cx="6009707" cy="4142943"/>
          </a:xfrm>
        </p:spPr>
        <p:txBody>
          <a:bodyPr>
            <a:noAutofit/>
          </a:bodyPr>
          <a:lstStyle/>
          <a:p>
            <a:pPr marL="285750" indent="-285750">
              <a:buFont typeface="Arial" panose="020B0604020202020204" pitchFamily="34" charset="0"/>
              <a:buChar char="•"/>
              <a:defRPr/>
            </a:pPr>
            <a:r>
              <a:rPr lang="en-US" sz="1800" b="0" i="0" u="none" strike="noStrike" baseline="0" dirty="0">
                <a:solidFill>
                  <a:srgbClr val="000000"/>
                </a:solidFill>
                <a:latin typeface="+mn-lt"/>
              </a:rPr>
              <a:t>The </a:t>
            </a:r>
            <a:r>
              <a:rPr lang="en-US" sz="1800" b="0" i="0" u="none" strike="noStrike" baseline="0" dirty="0">
                <a:solidFill>
                  <a:srgbClr val="000000"/>
                </a:solidFill>
                <a:latin typeface="+mn-lt"/>
                <a:hlinkClick r:id="rId3">
                  <a:extLst>
                    <a:ext uri="{A12FA001-AC4F-418D-AE19-62706E023703}">
                      <ahyp:hlinkClr xmlns:ahyp="http://schemas.microsoft.com/office/drawing/2018/hyperlinkcolor" val="tx"/>
                    </a:ext>
                  </a:extLst>
                </a:hlinkClick>
              </a:rPr>
              <a:t>EDI page </a:t>
            </a:r>
            <a:r>
              <a:rPr lang="en-US" sz="1800" b="0" i="0" u="none" strike="noStrike" baseline="0" dirty="0">
                <a:solidFill>
                  <a:srgbClr val="000000"/>
                </a:solidFill>
                <a:latin typeface="+mn-lt"/>
              </a:rPr>
              <a:t>of the Vanier CGS website provides guidelines and resources geared towards applicants, host institutions, referees, and reviewers and readers.</a:t>
            </a:r>
            <a:endParaRPr lang="en-US" sz="1800" b="0" dirty="0">
              <a:solidFill>
                <a:srgbClr val="000000"/>
              </a:solidFill>
              <a:latin typeface="+mn-lt"/>
            </a:endParaRPr>
          </a:p>
          <a:p>
            <a:pPr marL="285750" indent="-285750" algn="l">
              <a:buFont typeface="Arial" panose="020B0604020202020204" pitchFamily="34" charset="0"/>
              <a:buChar char="•"/>
              <a:defRPr/>
            </a:pPr>
            <a:r>
              <a:rPr lang="en-US" sz="1800" b="0" dirty="0">
                <a:solidFill>
                  <a:srgbClr val="000000"/>
                </a:solidFill>
                <a:latin typeface="+mn-lt"/>
              </a:rPr>
              <a:t>The EDI page addresses the following topics:</a:t>
            </a:r>
          </a:p>
          <a:p>
            <a:pPr marL="1028700" lvl="1">
              <a:buFont typeface="Arial" panose="020B0604020202020204" pitchFamily="34" charset="0"/>
              <a:buChar char="•"/>
              <a:defRPr/>
            </a:pPr>
            <a:r>
              <a:rPr lang="en-US" sz="1800" dirty="0">
                <a:solidFill>
                  <a:srgbClr val="000000"/>
                </a:solidFill>
                <a:latin typeface="+mn-lt"/>
              </a:rPr>
              <a:t>research respectfully involving Indigenous communities; </a:t>
            </a:r>
          </a:p>
          <a:p>
            <a:pPr marL="1028700" lvl="1">
              <a:buFont typeface="Arial" panose="020B0604020202020204" pitchFamily="34" charset="0"/>
              <a:buChar char="•"/>
              <a:defRPr/>
            </a:pPr>
            <a:r>
              <a:rPr lang="en-US" sz="1800" dirty="0">
                <a:solidFill>
                  <a:srgbClr val="000000"/>
                </a:solidFill>
                <a:latin typeface="+mn-lt"/>
              </a:rPr>
              <a:t>reducing unconscious bias</a:t>
            </a:r>
          </a:p>
          <a:p>
            <a:pPr marL="1028700" lvl="1">
              <a:buFont typeface="Arial" panose="020B0604020202020204" pitchFamily="34" charset="0"/>
              <a:buChar char="•"/>
              <a:defRPr/>
            </a:pPr>
            <a:r>
              <a:rPr lang="en-US" sz="1800" dirty="0">
                <a:solidFill>
                  <a:srgbClr val="000000"/>
                </a:solidFill>
                <a:latin typeface="+mn-lt"/>
              </a:rPr>
              <a:t>promoting equity, diversity and inclusion. </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15</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568366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44061" y="1299990"/>
            <a:ext cx="2549383" cy="2096142"/>
          </a:xfrm>
        </p:spPr>
        <p:txBody>
          <a:bodyPr>
            <a:noAutofit/>
          </a:bodyPr>
          <a:lstStyle/>
          <a:p>
            <a:pPr lvl="0" algn="ctr">
              <a:lnSpc>
                <a:spcPct val="80000"/>
              </a:lnSpc>
              <a:spcBef>
                <a:spcPts val="600"/>
              </a:spcBef>
              <a:spcAft>
                <a:spcPts val="300"/>
              </a:spcAft>
            </a:pPr>
            <a:r>
              <a:rPr lang="en-US" altLang="en-US" sz="2800" b="1" dirty="0"/>
              <a:t>Research respectfully involving and engaging Indigenous communities </a:t>
            </a:r>
            <a:endParaRPr lang="en-US" sz="2800" b="1" dirty="0">
              <a:latin typeface="Arial" charset="0"/>
              <a:ea typeface="Arial" charset="0"/>
              <a:cs typeface="Arial" charset="0"/>
            </a:endParaRP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363557"/>
            <a:ext cx="5499212" cy="4159451"/>
          </a:xfrm>
        </p:spPr>
        <p:txBody>
          <a:bodyPr>
            <a:normAutofit/>
          </a:bodyPr>
          <a:lstStyle/>
          <a:p>
            <a:pPr marL="342900" indent="-342900" algn="l">
              <a:buFont typeface="Arial" panose="020B0604020202020204" pitchFamily="34" charset="0"/>
              <a:buChar char="•"/>
            </a:pPr>
            <a:r>
              <a:rPr lang="en-US" sz="1900" b="0" dirty="0">
                <a:solidFill>
                  <a:srgbClr val="000000"/>
                </a:solidFill>
              </a:rPr>
              <a:t>Research respectfully involving and engaging Indigenous communities is defined as research in any field or discipline that is:</a:t>
            </a:r>
          </a:p>
          <a:p>
            <a:pPr marL="1085850" lvl="1" indent="-342900">
              <a:buFont typeface="Arial" panose="020B0604020202020204" pitchFamily="34" charset="0"/>
              <a:buChar char="•"/>
            </a:pPr>
            <a:r>
              <a:rPr lang="en-US" sz="1900" b="0" dirty="0">
                <a:solidFill>
                  <a:srgbClr val="000000"/>
                </a:solidFill>
              </a:rPr>
              <a:t>conducted by, grounded in, or engages with First Nations, Inuit, Métis and/or Urban Indigenous communities, societies, and/or individuals, and their wisdom, cultures, experiences, and/or knowledge systems, as expressed in their dynamic forms, past and present.</a:t>
            </a: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16</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94390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26769" y="1003360"/>
            <a:ext cx="2549383" cy="2525799"/>
          </a:xfrm>
        </p:spPr>
        <p:txBody>
          <a:bodyPr>
            <a:noAutofit/>
          </a:bodyPr>
          <a:lstStyle/>
          <a:p>
            <a:pPr lvl="0" algn="ctr">
              <a:lnSpc>
                <a:spcPct val="80000"/>
              </a:lnSpc>
              <a:spcBef>
                <a:spcPts val="600"/>
              </a:spcBef>
              <a:spcAft>
                <a:spcPts val="300"/>
              </a:spcAft>
            </a:pPr>
            <a:r>
              <a:rPr lang="en-US" altLang="en-US" sz="2800" b="1" dirty="0"/>
              <a:t>Research respectfully involving and engaging Indigenous communities (cont’d) </a:t>
            </a:r>
            <a:endParaRPr lang="en-US" sz="2800" b="1" dirty="0">
              <a:latin typeface="Arial" charset="0"/>
              <a:ea typeface="Arial" charset="0"/>
              <a:cs typeface="Arial" charset="0"/>
            </a:endParaRP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727113"/>
            <a:ext cx="5499212" cy="3795895"/>
          </a:xfrm>
        </p:spPr>
        <p:txBody>
          <a:bodyPr>
            <a:normAutofit/>
          </a:bodyPr>
          <a:lstStyle/>
          <a:p>
            <a:pPr marL="342900" indent="-342900" algn="l">
              <a:buFont typeface="Arial" panose="020B0604020202020204" pitchFamily="34" charset="0"/>
              <a:buChar char="•"/>
              <a:defRPr/>
            </a:pPr>
            <a:r>
              <a:rPr lang="en-US" sz="1800" b="0" dirty="0">
                <a:solidFill>
                  <a:srgbClr val="000000"/>
                </a:solidFill>
              </a:rPr>
              <a:t>For nominations in which the proposed research respectfully involves and engages Indigenous communities, applicants and nominating institutions should be aware of and refer to relevant principles and protocols established for this type of research</a:t>
            </a:r>
          </a:p>
          <a:p>
            <a:pPr marL="342900" indent="-342900" algn="l">
              <a:buFont typeface="Arial" panose="020B0604020202020204" pitchFamily="34" charset="0"/>
              <a:buChar char="•"/>
              <a:defRPr/>
            </a:pPr>
            <a:r>
              <a:rPr lang="en-US" sz="1800" b="0" dirty="0">
                <a:solidFill>
                  <a:srgbClr val="000000"/>
                </a:solidFill>
              </a:rPr>
              <a:t>More details available on the </a:t>
            </a:r>
            <a:r>
              <a:rPr lang="en-US" sz="1800" b="0" dirty="0">
                <a:solidFill>
                  <a:srgbClr val="000000"/>
                </a:solidFill>
                <a:hlinkClick r:id="rId3">
                  <a:extLst>
                    <a:ext uri="{A12FA001-AC4F-418D-AE19-62706E023703}">
                      <ahyp:hlinkClr xmlns:ahyp="http://schemas.microsoft.com/office/drawing/2018/hyperlinkcolor" val="tx"/>
                    </a:ext>
                  </a:extLst>
                </a:hlinkClick>
              </a:rPr>
              <a:t>EDI page </a:t>
            </a:r>
            <a:r>
              <a:rPr lang="en-US" sz="1800" b="0" dirty="0">
                <a:solidFill>
                  <a:srgbClr val="000000"/>
                </a:solidFill>
              </a:rPr>
              <a:t>of the Vanier CGS website</a:t>
            </a:r>
            <a:endParaRPr lang="en-US" dirty="0">
              <a:solidFill>
                <a:srgbClr val="000000"/>
              </a:solidFill>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17</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190668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26769" y="1003360"/>
            <a:ext cx="2549383" cy="2525799"/>
          </a:xfrm>
        </p:spPr>
        <p:txBody>
          <a:bodyPr>
            <a:noAutofit/>
          </a:bodyPr>
          <a:lstStyle/>
          <a:p>
            <a:pPr lvl="0" algn="ctr">
              <a:lnSpc>
                <a:spcPct val="80000"/>
              </a:lnSpc>
              <a:spcBef>
                <a:spcPts val="600"/>
              </a:spcBef>
              <a:spcAft>
                <a:spcPts val="300"/>
              </a:spcAft>
            </a:pPr>
            <a:r>
              <a:rPr lang="en-US" altLang="en-US" sz="2800" b="1" dirty="0"/>
              <a:t>Reducing unconscious bias</a:t>
            </a:r>
            <a:br>
              <a:rPr lang="en-US" altLang="en-US" sz="2800" dirty="0"/>
            </a:br>
            <a:br>
              <a:rPr lang="en-US" altLang="en-US" sz="2800" dirty="0"/>
            </a:br>
            <a:endParaRPr lang="en-US" sz="2800" dirty="0">
              <a:latin typeface="Arial" charset="0"/>
              <a:ea typeface="Arial" charset="0"/>
              <a:cs typeface="Arial" charset="0"/>
            </a:endParaRP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727113"/>
            <a:ext cx="5499212" cy="3795895"/>
          </a:xfrm>
        </p:spPr>
        <p:txBody>
          <a:bodyPr>
            <a:normAutofit/>
          </a:bodyPr>
          <a:lstStyle/>
          <a:p>
            <a:pPr algn="l">
              <a:buFont typeface="Arial" panose="020B0604020202020204" pitchFamily="34" charset="0"/>
              <a:buChar char="•"/>
            </a:pPr>
            <a:r>
              <a:rPr lang="en-US" sz="1800" b="0" i="0" u="sng" dirty="0">
                <a:solidFill>
                  <a:srgbClr val="295376"/>
                </a:solidFill>
                <a:effectLst/>
                <a:latin typeface="Helvetica Neue"/>
                <a:hlinkClick r:id="rId3"/>
              </a:rPr>
              <a:t>Unconscious bias training module (19 minutes)</a:t>
            </a:r>
            <a:r>
              <a:rPr lang="en-US" sz="1800" b="0" i="0" dirty="0">
                <a:solidFill>
                  <a:srgbClr val="000000"/>
                </a:solidFill>
                <a:effectLst/>
                <a:latin typeface="Helvetica Neue"/>
              </a:rPr>
              <a:t>This training module focuses on unconscious bias in the evaluation process but is still useful for applicants to help them identify and mitigate their own unconscious bias.</a:t>
            </a:r>
          </a:p>
          <a:p>
            <a:pPr marL="0" indent="0">
              <a:buNone/>
            </a:pPr>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18</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757610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1" y="1228781"/>
            <a:ext cx="2721165" cy="2622014"/>
          </a:xfrm>
        </p:spPr>
        <p:txBody>
          <a:bodyPr>
            <a:noAutofit/>
          </a:bodyPr>
          <a:lstStyle/>
          <a:p>
            <a:pPr algn="ctr"/>
            <a:r>
              <a:rPr lang="en-US" sz="2800" b="1" dirty="0"/>
              <a:t>Promoting Equity, Diversity, and Inclusion in Research</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22347" y="616945"/>
            <a:ext cx="6009707" cy="4142943"/>
          </a:xfrm>
        </p:spPr>
        <p:txBody>
          <a:bodyPr>
            <a:noAutofit/>
          </a:bodyPr>
          <a:lstStyle/>
          <a:p>
            <a:pPr marL="0" marR="0" indent="0">
              <a:lnSpc>
                <a:spcPct val="115000"/>
              </a:lnSpc>
              <a:spcBef>
                <a:spcPts val="1000"/>
              </a:spcBef>
              <a:spcAft>
                <a:spcPts val="0"/>
              </a:spcAft>
              <a:buNone/>
            </a:pPr>
            <a:r>
              <a:rPr lang="en-US" sz="1800" b="1" dirty="0">
                <a:solidFill>
                  <a:srgbClr val="000000"/>
                </a:solidFill>
                <a:effectLst/>
                <a:latin typeface="+mn-lt"/>
                <a:ea typeface="MS Gothic" panose="020B0609070205080204" pitchFamily="49" charset="-128"/>
                <a:cs typeface="Calibri" panose="020F0502020204030204" pitchFamily="34" charset="0"/>
              </a:rPr>
              <a:t>Sex- and Gender-based Analysis Plus (SGBA+) </a:t>
            </a:r>
            <a:endParaRPr lang="en-US" sz="1800" b="1" dirty="0">
              <a:solidFill>
                <a:srgbClr val="000000"/>
              </a:solidFill>
              <a:effectLst/>
              <a:latin typeface="+mn-lt"/>
              <a:ea typeface="MS Gothic" panose="020B06090702050802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000000"/>
                </a:solidFill>
                <a:effectLst/>
                <a:latin typeface="+mn-lt"/>
                <a:ea typeface="MS Mincho" panose="02020609040205080304" pitchFamily="49" charset="-128"/>
                <a:cs typeface="Calibri" panose="020F0502020204030204" pitchFamily="34" charset="0"/>
              </a:rPr>
              <a:t>In order to ensure the research Vanier funds is impactful and relevant to the diversity of the population, they now require applicants to systematically examine how differences in identity factors (such as sex, gender, race, ethnicity, religion, age and mental or physical disability) affect the outcomes of research and the impacts of research findings. Applicants are now encouraged to take SGBA+ principles into account in their proposed research (see Application/nomination instruction - </a:t>
            </a:r>
            <a:r>
              <a:rPr lang="en-US" sz="1800" b="1" u="sng" dirty="0">
                <a:solidFill>
                  <a:srgbClr val="0000FF"/>
                </a:solidFill>
                <a:effectLst/>
                <a:latin typeface="+mn-lt"/>
                <a:ea typeface="MS Mincho" panose="02020609040205080304" pitchFamily="49" charset="-128"/>
                <a:cs typeface="Calibri" panose="020F0502020204030204" pitchFamily="34" charset="0"/>
                <a:hlinkClick r:id="rId3"/>
              </a:rPr>
              <a:t>Task 10</a:t>
            </a:r>
            <a:r>
              <a:rPr lang="en-US" sz="1800" dirty="0">
                <a:effectLst/>
                <a:latin typeface="+mn-lt"/>
                <a:ea typeface="MS Mincho" panose="02020609040205080304" pitchFamily="49" charset="-128"/>
                <a:cs typeface="Calibri" panose="020F0502020204030204" pitchFamily="34" charset="0"/>
              </a:rPr>
              <a:t>).</a:t>
            </a:r>
            <a:endParaRPr lang="en-US" sz="1800" dirty="0">
              <a:effectLst/>
              <a:latin typeface="+mn-lt"/>
              <a:ea typeface="MS Mincho" panose="02020609040205080304" pitchFamily="49" charset="-128"/>
              <a:cs typeface="Times New Roman" panose="02020603050405020304" pitchFamily="18" charset="0"/>
            </a:endParaRPr>
          </a:p>
          <a:p>
            <a:pPr marL="0" indent="0">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19</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97365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BFCA-0E9C-4CCB-9889-FD069D8F09DD}"/>
              </a:ext>
            </a:extLst>
          </p:cNvPr>
          <p:cNvSpPr>
            <a:spLocks noGrp="1"/>
          </p:cNvSpPr>
          <p:nvPr>
            <p:ph type="title"/>
          </p:nvPr>
        </p:nvSpPr>
        <p:spPr>
          <a:xfrm>
            <a:off x="-275422" y="1929029"/>
            <a:ext cx="3194892" cy="871538"/>
          </a:xfrm>
        </p:spPr>
        <p:txBody>
          <a:bodyPr>
            <a:normAutofit fontScale="90000"/>
          </a:bodyPr>
          <a:lstStyle/>
          <a:p>
            <a:pPr algn="ctr"/>
            <a:r>
              <a:rPr lang="en-CA" sz="2800" b="1" dirty="0"/>
              <a:t>Land Acknowledgement</a:t>
            </a:r>
          </a:p>
        </p:txBody>
      </p:sp>
      <p:sp>
        <p:nvSpPr>
          <p:cNvPr id="5" name="Slide Number Placeholder 4">
            <a:extLst>
              <a:ext uri="{FF2B5EF4-FFF2-40B4-BE49-F238E27FC236}">
                <a16:creationId xmlns:a16="http://schemas.microsoft.com/office/drawing/2014/main" id="{457F5BBF-8ECB-4529-A83E-2FF6B152DE43}"/>
              </a:ext>
            </a:extLst>
          </p:cNvPr>
          <p:cNvSpPr>
            <a:spLocks noGrp="1"/>
          </p:cNvSpPr>
          <p:nvPr>
            <p:ph type="sldNum" sz="quarter" idx="11"/>
          </p:nvPr>
        </p:nvSpPr>
        <p:spPr/>
        <p:txBody>
          <a:bodyPr/>
          <a:lstStyle/>
          <a:p>
            <a:fld id="{E2CB33EA-91D6-F140-A440-0A130B2A34DE}" type="slidenum">
              <a:rPr lang="en-US" smtClean="0"/>
              <a:pPr/>
              <a:t>2</a:t>
            </a:fld>
            <a:endParaRPr lang="en-US" dirty="0"/>
          </a:p>
        </p:txBody>
      </p:sp>
      <p:sp>
        <p:nvSpPr>
          <p:cNvPr id="6" name="Date Placeholder 5">
            <a:extLst>
              <a:ext uri="{FF2B5EF4-FFF2-40B4-BE49-F238E27FC236}">
                <a16:creationId xmlns:a16="http://schemas.microsoft.com/office/drawing/2014/main" id="{098691A5-8483-4454-A4C8-C2F834A5AB0B}"/>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12" name="TextBox 11">
            <a:extLst>
              <a:ext uri="{FF2B5EF4-FFF2-40B4-BE49-F238E27FC236}">
                <a16:creationId xmlns:a16="http://schemas.microsoft.com/office/drawing/2014/main" id="{A67DC108-7B57-4F30-B261-016F8C5FFDFC}"/>
              </a:ext>
            </a:extLst>
          </p:cNvPr>
          <p:cNvSpPr txBox="1"/>
          <p:nvPr/>
        </p:nvSpPr>
        <p:spPr>
          <a:xfrm>
            <a:off x="3492347" y="1362599"/>
            <a:ext cx="5244029" cy="2246769"/>
          </a:xfrm>
          <a:prstGeom prst="rect">
            <a:avLst/>
          </a:prstGeom>
          <a:noFill/>
        </p:spPr>
        <p:txBody>
          <a:bodyPr wrap="square" rtlCol="0">
            <a:spAutoFit/>
          </a:bodyPr>
          <a:lstStyle/>
          <a:p>
            <a:pPr algn="ctr"/>
            <a:r>
              <a:rPr lang="en-US" sz="2000" b="1" dirty="0">
                <a:solidFill>
                  <a:schemeClr val="tx1">
                    <a:lumMod val="50000"/>
                  </a:schemeClr>
                </a:solidFill>
              </a:rPr>
              <a:t>McMaster University recognizes and acknowledges that it is located on the traditional territories of the Mississauga and Haudenosaunee nations, and within the lands protected by the “Dish with One Spoon” wampum agreement. </a:t>
            </a:r>
            <a:endParaRPr lang="en-US" sz="2000" dirty="0">
              <a:solidFill>
                <a:schemeClr val="tx1">
                  <a:lumMod val="50000"/>
                </a:schemeClr>
              </a:solidFill>
            </a:endParaRPr>
          </a:p>
          <a:p>
            <a:pPr algn="ctr"/>
            <a:endParaRPr lang="en-CA" sz="2000" dirty="0">
              <a:solidFill>
                <a:schemeClr val="tx1">
                  <a:lumMod val="50000"/>
                </a:schemeClr>
              </a:solidFill>
            </a:endParaRPr>
          </a:p>
        </p:txBody>
      </p:sp>
    </p:spTree>
    <p:extLst>
      <p:ext uri="{BB962C8B-B14F-4D97-AF65-F5344CB8AC3E}">
        <p14:creationId xmlns:p14="http://schemas.microsoft.com/office/powerpoint/2010/main" val="3503257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154236" y="1886446"/>
            <a:ext cx="2666082" cy="1370608"/>
          </a:xfrm>
        </p:spPr>
        <p:txBody>
          <a:bodyPr>
            <a:noAutofit/>
          </a:bodyPr>
          <a:lstStyle/>
          <a:p>
            <a:pPr algn="ctr"/>
            <a:r>
              <a:rPr lang="en-US" sz="4000" b="1" dirty="0"/>
              <a:t>Welcome!</a:t>
            </a:r>
            <a:br>
              <a:rPr lang="en-US" sz="4000" b="1" dirty="0"/>
            </a:br>
            <a:endParaRPr lang="en-US" sz="40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39727" y="109767"/>
            <a:ext cx="6204273" cy="4495284"/>
          </a:xfrm>
        </p:spPr>
        <p:txBody>
          <a:bodyPr>
            <a:noAutofit/>
          </a:bodyPr>
          <a:lstStyle/>
          <a:p>
            <a:pPr indent="0">
              <a:spcBef>
                <a:spcPts val="0"/>
              </a:spcBef>
              <a:buFont typeface="Wingdings" panose="05000000000000000000" pitchFamily="2" charset="2"/>
              <a:buNone/>
            </a:pPr>
            <a:r>
              <a:rPr lang="en-US" altLang="en-US" sz="2000" b="1" dirty="0">
                <a:solidFill>
                  <a:srgbClr val="000000"/>
                </a:solidFill>
              </a:rPr>
              <a:t>Our faculty presenter</a:t>
            </a:r>
          </a:p>
          <a:p>
            <a:pPr marL="685800">
              <a:spcBef>
                <a:spcPts val="0"/>
              </a:spcBef>
            </a:pPr>
            <a:r>
              <a:rPr lang="en-US" altLang="en-US" sz="1800" b="1" dirty="0">
                <a:solidFill>
                  <a:srgbClr val="000000"/>
                </a:solidFill>
              </a:rPr>
              <a:t>Nancy Carter</a:t>
            </a:r>
            <a:r>
              <a:rPr lang="en-US" altLang="en-US" sz="1800" dirty="0">
                <a:solidFill>
                  <a:srgbClr val="000000"/>
                </a:solidFill>
              </a:rPr>
              <a:t>, Assistant Dean</a:t>
            </a:r>
          </a:p>
          <a:p>
            <a:pPr indent="0">
              <a:spcBef>
                <a:spcPts val="0"/>
              </a:spcBef>
              <a:buFont typeface="Wingdings" panose="05000000000000000000" pitchFamily="2" charset="2"/>
              <a:buNone/>
            </a:pPr>
            <a:r>
              <a:rPr lang="en-US" altLang="en-US" sz="1800" dirty="0">
                <a:solidFill>
                  <a:srgbClr val="000000"/>
                </a:solidFill>
              </a:rPr>
              <a:t>     	Nursing Graduate Program</a:t>
            </a:r>
            <a:endParaRPr lang="en-US" altLang="en-US" sz="1800" b="1" dirty="0">
              <a:solidFill>
                <a:srgbClr val="000000"/>
              </a:solidFill>
            </a:endParaRPr>
          </a:p>
          <a:p>
            <a:pPr indent="0">
              <a:spcBef>
                <a:spcPts val="0"/>
              </a:spcBef>
              <a:buFont typeface="Wingdings" panose="05000000000000000000" pitchFamily="2" charset="2"/>
              <a:buNone/>
            </a:pPr>
            <a:endParaRPr lang="en-US" altLang="en-US" sz="1800" dirty="0">
              <a:solidFill>
                <a:srgbClr val="000000"/>
              </a:solidFill>
            </a:endParaRPr>
          </a:p>
          <a:p>
            <a:pPr marL="0" indent="0">
              <a:spcAft>
                <a:spcPts val="1000"/>
              </a:spcAft>
              <a:buNone/>
            </a:pPr>
            <a:r>
              <a:rPr lang="en-US" altLang="en-US" sz="2000" b="1" dirty="0">
                <a:solidFill>
                  <a:srgbClr val="000000"/>
                </a:solidFill>
              </a:rPr>
              <a:t>	Our Vanier Scholars</a:t>
            </a:r>
          </a:p>
          <a:p>
            <a:pPr marL="685800">
              <a:spcBef>
                <a:spcPts val="0"/>
              </a:spcBef>
            </a:pPr>
            <a:r>
              <a:rPr lang="en-US" altLang="en-US" sz="1800" dirty="0">
                <a:solidFill>
                  <a:srgbClr val="000000"/>
                </a:solidFill>
              </a:rPr>
              <a:t>CIHR 2024 		Monika Dutt</a:t>
            </a:r>
          </a:p>
          <a:p>
            <a:pPr marL="685800">
              <a:spcBef>
                <a:spcPts val="0"/>
              </a:spcBef>
            </a:pPr>
            <a:r>
              <a:rPr lang="en-US" altLang="en-US" sz="1800" dirty="0">
                <a:solidFill>
                  <a:srgbClr val="000000"/>
                </a:solidFill>
              </a:rPr>
              <a:t>NSERC 2024	Zachary </a:t>
            </a:r>
            <a:r>
              <a:rPr lang="en-US" altLang="en-US" sz="1800" dirty="0" err="1">
                <a:solidFill>
                  <a:srgbClr val="000000"/>
                </a:solidFill>
              </a:rPr>
              <a:t>Kroezen</a:t>
            </a:r>
            <a:endParaRPr lang="en-US" altLang="en-US" sz="1800" dirty="0">
              <a:solidFill>
                <a:srgbClr val="000000"/>
              </a:solidFill>
            </a:endParaRPr>
          </a:p>
          <a:p>
            <a:pPr marL="685800">
              <a:spcBef>
                <a:spcPts val="0"/>
              </a:spcBef>
            </a:pPr>
            <a:r>
              <a:rPr lang="en-US" altLang="en-US" sz="1800" dirty="0">
                <a:solidFill>
                  <a:srgbClr val="000000"/>
                </a:solidFill>
              </a:rPr>
              <a:t>SSHRC 2024	Bridget </a:t>
            </a:r>
            <a:r>
              <a:rPr lang="en-US" altLang="en-US" sz="1800" dirty="0" err="1">
                <a:solidFill>
                  <a:srgbClr val="000000"/>
                </a:solidFill>
              </a:rPr>
              <a:t>Marsdin</a:t>
            </a:r>
            <a:endParaRPr lang="en-US" altLang="en-US" sz="1800" dirty="0">
              <a:solidFill>
                <a:srgbClr val="000000"/>
              </a:solidFill>
            </a:endParaRPr>
          </a:p>
          <a:p>
            <a:pPr marL="0" indent="0" algn="l">
              <a:spcBef>
                <a:spcPts val="0"/>
              </a:spcBef>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20</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777619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154236" y="1886446"/>
            <a:ext cx="2666082" cy="1370608"/>
          </a:xfrm>
        </p:spPr>
        <p:txBody>
          <a:bodyPr>
            <a:noAutofit/>
          </a:bodyPr>
          <a:lstStyle/>
          <a:p>
            <a:pPr algn="ctr"/>
            <a:r>
              <a:rPr lang="en-US" sz="4000" b="1" dirty="0"/>
              <a:t>Welcome!</a:t>
            </a:r>
            <a:br>
              <a:rPr lang="en-US" sz="4000" b="1" dirty="0"/>
            </a:br>
            <a:endParaRPr lang="en-US" sz="40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221667" y="683045"/>
            <a:ext cx="5635894" cy="3922005"/>
          </a:xfrm>
        </p:spPr>
        <p:txBody>
          <a:bodyPr>
            <a:noAutofit/>
          </a:bodyPr>
          <a:lstStyle/>
          <a:p>
            <a:pPr marL="0" indent="0">
              <a:spcAft>
                <a:spcPts val="1000"/>
              </a:spcAft>
              <a:buNone/>
            </a:pPr>
            <a:r>
              <a:rPr lang="en-US" sz="2000" b="1" dirty="0">
                <a:solidFill>
                  <a:schemeClr val="accent1"/>
                </a:solidFill>
              </a:rPr>
              <a:t>Acknowledgements</a:t>
            </a:r>
            <a:endParaRPr lang="en-US" sz="2000" dirty="0">
              <a:solidFill>
                <a:schemeClr val="accent1"/>
              </a:solidFill>
            </a:endParaRPr>
          </a:p>
          <a:p>
            <a:pPr marL="0" indent="0">
              <a:spcAft>
                <a:spcPts val="1000"/>
              </a:spcAft>
              <a:buNone/>
            </a:pPr>
            <a:r>
              <a:rPr lang="en-US" sz="1800" dirty="0">
                <a:solidFill>
                  <a:schemeClr val="accent1"/>
                </a:solidFill>
              </a:rPr>
              <a:t>T</a:t>
            </a:r>
            <a:r>
              <a:rPr lang="en-US" sz="1800" dirty="0">
                <a:solidFill>
                  <a:srgbClr val="000000"/>
                </a:solidFill>
              </a:rPr>
              <a:t>hank you to Antonella (Toni) Masciantonio and Diane Potvin for drafting this presentation. As well, corresponding information on some of the slides that follow was originally developed by: Drs. Nancy Carter &amp; Ryan Van Lieshout (with additions/edits by Dr. Brenda Vrkljan). </a:t>
            </a:r>
          </a:p>
          <a:p>
            <a:pPr marL="0" indent="0" algn="l">
              <a:spcBef>
                <a:spcPts val="0"/>
              </a:spcBef>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21</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57565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FCD0E-BA41-A82D-C0EC-F94257B3CA15}"/>
              </a:ext>
            </a:extLst>
          </p:cNvPr>
          <p:cNvSpPr>
            <a:spLocks noGrp="1"/>
          </p:cNvSpPr>
          <p:nvPr>
            <p:ph type="title"/>
          </p:nvPr>
        </p:nvSpPr>
        <p:spPr>
          <a:xfrm>
            <a:off x="94851" y="1852612"/>
            <a:ext cx="2376054" cy="871538"/>
          </a:xfrm>
        </p:spPr>
        <p:txBody>
          <a:bodyPr>
            <a:noAutofit/>
          </a:bodyPr>
          <a:lstStyle/>
          <a:p>
            <a:r>
              <a:rPr lang="en-CA" sz="3600" dirty="0"/>
              <a:t>First Steps</a:t>
            </a:r>
          </a:p>
        </p:txBody>
      </p:sp>
      <p:sp>
        <p:nvSpPr>
          <p:cNvPr id="4" name="Content Placeholder 3">
            <a:extLst>
              <a:ext uri="{FF2B5EF4-FFF2-40B4-BE49-F238E27FC236}">
                <a16:creationId xmlns:a16="http://schemas.microsoft.com/office/drawing/2014/main" id="{17F13B60-012A-009B-3F0A-3DEE9AAE5022}"/>
              </a:ext>
            </a:extLst>
          </p:cNvPr>
          <p:cNvSpPr>
            <a:spLocks noGrp="1"/>
          </p:cNvSpPr>
          <p:nvPr>
            <p:ph idx="1"/>
          </p:nvPr>
        </p:nvSpPr>
        <p:spPr/>
        <p:txBody>
          <a:bodyPr>
            <a:normAutofit/>
          </a:bodyPr>
          <a:lstStyle/>
          <a:p>
            <a:r>
              <a:rPr lang="en-CA" sz="2000" dirty="0">
                <a:solidFill>
                  <a:srgbClr val="000000"/>
                </a:solidFill>
              </a:rPr>
              <a:t>Begin planning with your supervisor/proposed supervisor</a:t>
            </a:r>
          </a:p>
          <a:p>
            <a:r>
              <a:rPr lang="en-CA" sz="2000" dirty="0">
                <a:solidFill>
                  <a:srgbClr val="000000"/>
                </a:solidFill>
              </a:rPr>
              <a:t>Connect with your program’s leadership team to ensure their support of your application</a:t>
            </a:r>
          </a:p>
          <a:p>
            <a:r>
              <a:rPr lang="en-CA" sz="2000" dirty="0">
                <a:solidFill>
                  <a:srgbClr val="000000"/>
                </a:solidFill>
              </a:rPr>
              <a:t>Your Stage 1 package cannot be submitted without the nomination letter which confirms the support of your department </a:t>
            </a:r>
          </a:p>
        </p:txBody>
      </p:sp>
      <p:sp>
        <p:nvSpPr>
          <p:cNvPr id="5" name="Slide Number Placeholder 4">
            <a:extLst>
              <a:ext uri="{FF2B5EF4-FFF2-40B4-BE49-F238E27FC236}">
                <a16:creationId xmlns:a16="http://schemas.microsoft.com/office/drawing/2014/main" id="{D517C0BC-AEEC-95B9-F4C8-5875DD38FFA3}"/>
              </a:ext>
            </a:extLst>
          </p:cNvPr>
          <p:cNvSpPr>
            <a:spLocks noGrp="1"/>
          </p:cNvSpPr>
          <p:nvPr>
            <p:ph type="sldNum" sz="quarter" idx="11"/>
          </p:nvPr>
        </p:nvSpPr>
        <p:spPr/>
        <p:txBody>
          <a:bodyPr/>
          <a:lstStyle/>
          <a:p>
            <a:fld id="{E2CB33EA-91D6-F140-A440-0A130B2A34DE}" type="slidenum">
              <a:rPr lang="en-US" smtClean="0"/>
              <a:pPr/>
              <a:t>22</a:t>
            </a:fld>
            <a:endParaRPr lang="en-US" dirty="0"/>
          </a:p>
        </p:txBody>
      </p:sp>
      <p:sp>
        <p:nvSpPr>
          <p:cNvPr id="6" name="Date Placeholder 5">
            <a:extLst>
              <a:ext uri="{FF2B5EF4-FFF2-40B4-BE49-F238E27FC236}">
                <a16:creationId xmlns:a16="http://schemas.microsoft.com/office/drawing/2014/main" id="{07DC909D-1E9E-6CBE-6F61-FA0D60942893}"/>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Tree>
    <p:extLst>
      <p:ext uri="{BB962C8B-B14F-4D97-AF65-F5344CB8AC3E}">
        <p14:creationId xmlns:p14="http://schemas.microsoft.com/office/powerpoint/2010/main" val="2312778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571033"/>
            <a:ext cx="2466763" cy="1729648"/>
          </a:xfrm>
        </p:spPr>
        <p:txBody>
          <a:bodyPr>
            <a:noAutofit/>
          </a:bodyPr>
          <a:lstStyle/>
          <a:p>
            <a:pPr algn="ctr"/>
            <a:r>
              <a:rPr lang="en-US" sz="2800" b="1" dirty="0"/>
              <a:t>Evaluation Criteria</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22347" y="627960"/>
            <a:ext cx="5879281" cy="3867323"/>
          </a:xfrm>
        </p:spPr>
        <p:txBody>
          <a:bodyPr>
            <a:noAutofit/>
          </a:bodyPr>
          <a:lstStyle/>
          <a:p>
            <a:pPr algn="l">
              <a:defRPr/>
            </a:pPr>
            <a:r>
              <a:rPr lang="en-US" sz="1800" b="0" dirty="0">
                <a:solidFill>
                  <a:srgbClr val="000000"/>
                </a:solidFill>
              </a:rPr>
              <a:t>All three criteria carry equal weighting (33.3%) for evaluation by the committee:</a:t>
            </a:r>
            <a:endParaRPr lang="en-US" sz="1800" dirty="0">
              <a:solidFill>
                <a:srgbClr val="000000"/>
              </a:solidFill>
            </a:endParaRPr>
          </a:p>
          <a:p>
            <a:pPr marL="1257300" lvl="1" indent="-514350">
              <a:lnSpc>
                <a:spcPct val="200000"/>
              </a:lnSpc>
              <a:defRPr/>
            </a:pPr>
            <a:r>
              <a:rPr lang="en-US" sz="1800" dirty="0">
                <a:solidFill>
                  <a:srgbClr val="000000"/>
                </a:solidFill>
              </a:rPr>
              <a:t>Academic Excellence</a:t>
            </a:r>
            <a:endParaRPr lang="en-US" sz="1800" b="0" dirty="0">
              <a:solidFill>
                <a:srgbClr val="000000"/>
              </a:solidFill>
            </a:endParaRPr>
          </a:p>
          <a:p>
            <a:pPr marL="1257300" lvl="1" indent="-514350">
              <a:lnSpc>
                <a:spcPct val="200000"/>
              </a:lnSpc>
              <a:defRPr/>
            </a:pPr>
            <a:r>
              <a:rPr lang="en-US" sz="1800" dirty="0">
                <a:solidFill>
                  <a:srgbClr val="000000"/>
                </a:solidFill>
              </a:rPr>
              <a:t>Research Potential</a:t>
            </a:r>
            <a:endParaRPr lang="en-US" sz="1800" b="0" dirty="0">
              <a:solidFill>
                <a:srgbClr val="000000"/>
              </a:solidFill>
            </a:endParaRPr>
          </a:p>
          <a:p>
            <a:pPr marL="1257300" lvl="1" indent="-514350">
              <a:lnSpc>
                <a:spcPct val="200000"/>
              </a:lnSpc>
              <a:defRPr/>
            </a:pPr>
            <a:r>
              <a:rPr lang="en-US" sz="1800" dirty="0">
                <a:solidFill>
                  <a:srgbClr val="000000"/>
                </a:solidFill>
              </a:rPr>
              <a:t>Leadership</a:t>
            </a:r>
          </a:p>
          <a:p>
            <a:pPr marL="0" indent="0" algn="l">
              <a:spcBef>
                <a:spcPts val="0"/>
              </a:spcBef>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23</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373011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548999"/>
            <a:ext cx="2466763" cy="1729648"/>
          </a:xfrm>
        </p:spPr>
        <p:txBody>
          <a:bodyPr>
            <a:noAutofit/>
          </a:bodyPr>
          <a:lstStyle/>
          <a:p>
            <a:pPr algn="ctr"/>
            <a:r>
              <a:rPr lang="en-US" sz="2800" b="1" dirty="0"/>
              <a:t>Academic Excellence</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22347" y="561860"/>
            <a:ext cx="5879281" cy="3933423"/>
          </a:xfrm>
        </p:spPr>
        <p:txBody>
          <a:bodyPr>
            <a:noAutofit/>
          </a:bodyPr>
          <a:lstStyle/>
          <a:p>
            <a:pPr marL="571500" indent="-285750" algn="l">
              <a:spcAft>
                <a:spcPts val="1200"/>
              </a:spcAft>
              <a:buSzPct val="100000"/>
              <a:buFont typeface="Arial"/>
              <a:buChar char="•"/>
            </a:pPr>
            <a:r>
              <a:rPr lang="en-US" altLang="en-US" sz="1800" b="0" dirty="0">
                <a:solidFill>
                  <a:srgbClr val="000000"/>
                </a:solidFill>
              </a:rPr>
              <a:t>First Class average for the last two completed years (transcripts) </a:t>
            </a:r>
          </a:p>
          <a:p>
            <a:pPr marL="571500" indent="-285750" algn="l">
              <a:spcAft>
                <a:spcPts val="1200"/>
              </a:spcAft>
              <a:buSzPct val="100000"/>
              <a:buFont typeface="Arial"/>
              <a:buChar char="•"/>
            </a:pPr>
            <a:r>
              <a:rPr lang="en-US" altLang="en-US" sz="1800" b="0" dirty="0">
                <a:solidFill>
                  <a:srgbClr val="000000"/>
                </a:solidFill>
              </a:rPr>
              <a:t>Reviewers will look at all your post-secondary grades</a:t>
            </a:r>
          </a:p>
          <a:p>
            <a:pPr marL="571500" indent="-285750" algn="l">
              <a:spcAft>
                <a:spcPts val="1200"/>
              </a:spcAft>
              <a:buSzPct val="100000"/>
              <a:buFont typeface="Arial"/>
              <a:buChar char="•"/>
            </a:pPr>
            <a:r>
              <a:rPr lang="en-US" altLang="en-US" sz="1800" b="0" dirty="0">
                <a:solidFill>
                  <a:srgbClr val="000000"/>
                </a:solidFill>
              </a:rPr>
              <a:t>Awards and distinction in your CCV</a:t>
            </a:r>
          </a:p>
          <a:p>
            <a:pPr marL="571500" indent="-285750" algn="l">
              <a:spcAft>
                <a:spcPts val="1200"/>
              </a:spcAft>
              <a:buSzPct val="100000"/>
              <a:buFont typeface="Arial"/>
              <a:buChar char="•"/>
            </a:pPr>
            <a:r>
              <a:rPr lang="en-US" altLang="en-US" sz="1800" b="0" dirty="0">
                <a:solidFill>
                  <a:srgbClr val="000000"/>
                </a:solidFill>
              </a:rPr>
              <a:t>Academic Excellence should be integrated in your referees’ assessments</a:t>
            </a:r>
          </a:p>
          <a:p>
            <a:pPr marL="513788" lvl="1" indent="-285750">
              <a:buFont typeface="Arial" panose="020B0604020202020204" pitchFamily="34" charset="0"/>
              <a:buChar char="•"/>
            </a:pPr>
            <a:endParaRPr lang="en-US" altLang="en-US" sz="1800" b="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24</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498116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83885"/>
            <a:ext cx="2566930" cy="1785798"/>
          </a:xfrm>
        </p:spPr>
        <p:txBody>
          <a:bodyPr>
            <a:noAutofit/>
          </a:bodyPr>
          <a:lstStyle/>
          <a:p>
            <a:pPr algn="ctr"/>
            <a:r>
              <a:rPr lang="en-US" sz="2800" b="1" dirty="0"/>
              <a:t>Research Potential</a:t>
            </a:r>
            <a:br>
              <a:rPr lang="en-US" sz="2800" b="1" dirty="0"/>
            </a:b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787267" y="242570"/>
            <a:ext cx="6114362" cy="4495284"/>
          </a:xfrm>
        </p:spPr>
        <p:txBody>
          <a:bodyPr>
            <a:noAutofit/>
          </a:bodyPr>
          <a:lstStyle/>
          <a:p>
            <a:pPr marL="579438" lvl="1" indent="-317500">
              <a:spcAft>
                <a:spcPts val="1200"/>
              </a:spcAft>
              <a:buSzPct val="100000"/>
              <a:buFont typeface="Arial" panose="020B0604020202020204" pitchFamily="34" charset="0"/>
              <a:buChar char="•"/>
            </a:pPr>
            <a:r>
              <a:rPr lang="en-US" altLang="en-US" sz="1800" dirty="0">
                <a:solidFill>
                  <a:srgbClr val="000000"/>
                </a:solidFill>
              </a:rPr>
              <a:t>Research proposal and its contribution to the advancement of knowledge in the field, the potential benefit to Canadians and society and any anticipated outcome</a:t>
            </a:r>
          </a:p>
          <a:p>
            <a:pPr marL="579438" lvl="1" indent="-317500">
              <a:spcAft>
                <a:spcPts val="1200"/>
              </a:spcAft>
              <a:buSzPct val="100000"/>
              <a:buFont typeface="Arial" panose="020B0604020202020204" pitchFamily="34" charset="0"/>
              <a:buChar char="•"/>
            </a:pPr>
            <a:r>
              <a:rPr lang="en-US" altLang="en-US" sz="1800" dirty="0">
                <a:solidFill>
                  <a:srgbClr val="000000"/>
                </a:solidFill>
              </a:rPr>
              <a:t>Evidence of research excellence such as journal articles, conference papers, abstracts</a:t>
            </a:r>
          </a:p>
          <a:p>
            <a:pPr marL="579438" lvl="1" indent="-317500">
              <a:spcAft>
                <a:spcPts val="1200"/>
              </a:spcAft>
              <a:buSzPct val="100000"/>
              <a:buFont typeface="Arial" panose="020B0604020202020204" pitchFamily="34" charset="0"/>
              <a:buChar char="•"/>
            </a:pPr>
            <a:r>
              <a:rPr lang="en-US" altLang="en-US" sz="1800" dirty="0">
                <a:solidFill>
                  <a:srgbClr val="000000"/>
                </a:solidFill>
              </a:rPr>
              <a:t>Research potential should be explicit in the referees’ assessments</a:t>
            </a:r>
          </a:p>
          <a:p>
            <a:pPr marL="579438" lvl="1" indent="-317500">
              <a:spcAft>
                <a:spcPts val="1200"/>
              </a:spcAft>
              <a:buSzPct val="100000"/>
              <a:buFont typeface="Arial" panose="020B0604020202020204" pitchFamily="34" charset="0"/>
              <a:buChar char="•"/>
            </a:pPr>
            <a:r>
              <a:rPr lang="en-US" altLang="en-US" sz="1800" dirty="0">
                <a:solidFill>
                  <a:srgbClr val="000000"/>
                </a:solidFill>
              </a:rPr>
              <a:t>In many fields, research excellence output is nearly exclusively reliant upon published first author papers</a:t>
            </a:r>
          </a:p>
          <a:p>
            <a:pPr marL="579438" lvl="1" indent="-317500">
              <a:spcAft>
                <a:spcPts val="1200"/>
              </a:spcAft>
              <a:buSzPct val="100000"/>
              <a:buFont typeface="Arial" panose="020B0604020202020204" pitchFamily="34" charset="0"/>
              <a:buChar char="•"/>
            </a:pPr>
            <a:r>
              <a:rPr lang="en-US" altLang="en-US" sz="1800" dirty="0">
                <a:solidFill>
                  <a:srgbClr val="000000"/>
                </a:solidFill>
              </a:rPr>
              <a:t>Committees assess candidate’s contribution to research and interest in discovery</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25</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72238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961003"/>
            <a:ext cx="2466763" cy="1046602"/>
          </a:xfrm>
        </p:spPr>
        <p:txBody>
          <a:bodyPr>
            <a:noAutofit/>
          </a:bodyPr>
          <a:lstStyle/>
          <a:p>
            <a:pPr algn="ctr"/>
            <a:r>
              <a:rPr lang="en-US" sz="2800" b="1" dirty="0"/>
              <a:t>Leadership</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839468" y="109767"/>
            <a:ext cx="5664452" cy="4650120"/>
          </a:xfrm>
        </p:spPr>
        <p:txBody>
          <a:bodyPr>
            <a:normAutofit fontScale="92500" lnSpcReduction="10000"/>
          </a:bodyPr>
          <a:lstStyle/>
          <a:p>
            <a:pPr marL="0" indent="0" algn="l">
              <a:lnSpc>
                <a:spcPct val="120000"/>
              </a:lnSpc>
              <a:buNone/>
              <a:defRPr/>
            </a:pPr>
            <a:r>
              <a:rPr lang="en-US" sz="1900" b="1" dirty="0">
                <a:solidFill>
                  <a:srgbClr val="000000"/>
                </a:solidFill>
              </a:rPr>
              <a:t>Leadership</a:t>
            </a:r>
            <a:r>
              <a:rPr lang="en-US" sz="1900" dirty="0">
                <a:solidFill>
                  <a:srgbClr val="000000"/>
                </a:solidFill>
              </a:rPr>
              <a:t> </a:t>
            </a:r>
            <a:r>
              <a:rPr lang="en-US" sz="1900" b="0" dirty="0">
                <a:solidFill>
                  <a:srgbClr val="000000"/>
                </a:solidFill>
              </a:rPr>
              <a:t>(Potential &amp; Demonstrated ability) </a:t>
            </a:r>
          </a:p>
          <a:p>
            <a:pPr algn="l">
              <a:lnSpc>
                <a:spcPct val="120000"/>
              </a:lnSpc>
              <a:defRPr/>
            </a:pPr>
            <a:r>
              <a:rPr lang="en-US" sz="1900" b="0" dirty="0">
                <a:solidFill>
                  <a:srgbClr val="000000"/>
                </a:solidFill>
              </a:rPr>
              <a:t>As demonstrated by the following indicators:  </a:t>
            </a:r>
            <a:r>
              <a:rPr lang="en-US" sz="1900" dirty="0">
                <a:solidFill>
                  <a:srgbClr val="000000"/>
                </a:solidFill>
              </a:rPr>
              <a:t>personal achievement, involvement in academic life, volunteerism/community outreach, civic engagement, goal achievement, self-management, integrity and social skills</a:t>
            </a:r>
          </a:p>
          <a:p>
            <a:pPr marL="285750" indent="-285750" algn="l">
              <a:lnSpc>
                <a:spcPct val="120000"/>
              </a:lnSpc>
              <a:buFont typeface="Arial" panose="020B0604020202020204" pitchFamily="34" charset="0"/>
              <a:buChar char="•"/>
              <a:defRPr/>
            </a:pPr>
            <a:r>
              <a:rPr lang="en-US" sz="1900" b="0" dirty="0">
                <a:solidFill>
                  <a:srgbClr val="000000"/>
                </a:solidFill>
              </a:rPr>
              <a:t>Leadership can take many forms. Be sure to outline not just your accomplishments, but </a:t>
            </a:r>
            <a:r>
              <a:rPr lang="en-US" sz="1900" i="1" u="sng" dirty="0">
                <a:solidFill>
                  <a:srgbClr val="000000"/>
                </a:solidFill>
              </a:rPr>
              <a:t>how those </a:t>
            </a:r>
            <a:r>
              <a:rPr lang="en-US" sz="1900" b="0" dirty="0">
                <a:solidFill>
                  <a:srgbClr val="000000"/>
                </a:solidFill>
              </a:rPr>
              <a:t>accomplishments involved leveraging your leadership skills to achieve your stated goals</a:t>
            </a:r>
          </a:p>
          <a:p>
            <a:pPr marL="285750" indent="-285750" algn="l">
              <a:lnSpc>
                <a:spcPct val="120000"/>
              </a:lnSpc>
              <a:buFont typeface="Arial" panose="020B0604020202020204" pitchFamily="34" charset="0"/>
              <a:buChar char="•"/>
              <a:defRPr/>
            </a:pPr>
            <a:r>
              <a:rPr lang="en-US" sz="1900" b="0" dirty="0">
                <a:solidFill>
                  <a:srgbClr val="000000"/>
                </a:solidFill>
              </a:rPr>
              <a:t>The selection committee does not consider simply participating in sports, arts, volunteering and employment in leadership positions as demonstrating Leadership in and of themselves</a:t>
            </a: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26</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87148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945606"/>
            <a:ext cx="2466763" cy="1333041"/>
          </a:xfrm>
        </p:spPr>
        <p:txBody>
          <a:bodyPr>
            <a:noAutofit/>
          </a:bodyPr>
          <a:lstStyle/>
          <a:p>
            <a:pPr algn="ctr"/>
            <a:r>
              <a:rPr lang="en-US" sz="2800" b="1" dirty="0"/>
              <a:t>Leadership (cont’d)</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22348" y="187288"/>
            <a:ext cx="5664452" cy="3415228"/>
          </a:xfrm>
        </p:spPr>
        <p:txBody>
          <a:bodyPr>
            <a:normAutofit/>
          </a:bodyPr>
          <a:lstStyle/>
          <a:p>
            <a:pPr marL="285750" indent="-285750" algn="l">
              <a:lnSpc>
                <a:spcPct val="100000"/>
              </a:lnSpc>
              <a:buFont typeface="Arial" panose="020B0604020202020204" pitchFamily="34" charset="0"/>
              <a:buChar char="•"/>
              <a:defRPr/>
            </a:pPr>
            <a:r>
              <a:rPr lang="en-US" sz="1800" b="0" dirty="0">
                <a:solidFill>
                  <a:srgbClr val="000000"/>
                </a:solidFill>
              </a:rPr>
              <a:t>The difference between leadership and volunteering is determined based on </a:t>
            </a:r>
            <a:r>
              <a:rPr lang="en-US" sz="1800" b="0" u="sng" dirty="0">
                <a:solidFill>
                  <a:srgbClr val="000000"/>
                </a:solidFill>
              </a:rPr>
              <a:t>the role </a:t>
            </a:r>
            <a:r>
              <a:rPr lang="en-US" sz="1800" b="0" dirty="0">
                <a:solidFill>
                  <a:srgbClr val="000000"/>
                </a:solidFill>
              </a:rPr>
              <a:t>you had in the extra-curricular activity</a:t>
            </a:r>
          </a:p>
          <a:p>
            <a:pPr marL="1028700" lvl="1">
              <a:lnSpc>
                <a:spcPct val="100000"/>
              </a:lnSpc>
              <a:buFont typeface="Arial" panose="020B0604020202020204" pitchFamily="34" charset="0"/>
              <a:buChar char="•"/>
              <a:defRPr/>
            </a:pPr>
            <a:r>
              <a:rPr lang="en-US" sz="1800" b="1" dirty="0">
                <a:solidFill>
                  <a:srgbClr val="000000"/>
                </a:solidFill>
              </a:rPr>
              <a:t>Leadership</a:t>
            </a:r>
            <a:r>
              <a:rPr lang="en-US" sz="1800" dirty="0">
                <a:solidFill>
                  <a:srgbClr val="000000"/>
                </a:solidFill>
              </a:rPr>
              <a:t> implies developing a strategic goal by one’s self to the benefit of a larger body and delegating tasks to others.</a:t>
            </a:r>
          </a:p>
          <a:p>
            <a:pPr marL="1028700" lvl="1">
              <a:lnSpc>
                <a:spcPct val="100000"/>
              </a:lnSpc>
              <a:buFont typeface="Arial" panose="020B0604020202020204" pitchFamily="34" charset="0"/>
              <a:buChar char="•"/>
              <a:defRPr/>
            </a:pPr>
            <a:r>
              <a:rPr lang="en-US" sz="1800" b="1" dirty="0">
                <a:solidFill>
                  <a:srgbClr val="000000"/>
                </a:solidFill>
              </a:rPr>
              <a:t>Volunteering</a:t>
            </a:r>
            <a:r>
              <a:rPr lang="en-US" sz="1800" dirty="0">
                <a:solidFill>
                  <a:srgbClr val="000000"/>
                </a:solidFill>
              </a:rPr>
              <a:t> implies following tasks that have been given by others; </a:t>
            </a:r>
            <a:r>
              <a:rPr lang="en-US" sz="1800" b="1" u="sng" dirty="0">
                <a:solidFill>
                  <a:srgbClr val="000000"/>
                </a:solidFill>
              </a:rPr>
              <a:t>if you lead the task then that is leadership!</a:t>
            </a:r>
          </a:p>
          <a:p>
            <a:pPr marL="1028700" lvl="1">
              <a:lnSpc>
                <a:spcPct val="100000"/>
              </a:lnSpc>
              <a:buFont typeface="Arial" panose="020B0604020202020204" pitchFamily="34" charset="0"/>
              <a:buChar char="•"/>
              <a:defRPr/>
            </a:pPr>
            <a:r>
              <a:rPr lang="en-US" sz="1800" dirty="0">
                <a:solidFill>
                  <a:srgbClr val="000000"/>
                </a:solidFill>
              </a:rPr>
              <a:t>Going above and beyond what might be expected</a:t>
            </a: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27</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213576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
        <p:nvSpPr>
          <p:cNvPr id="7" name="TextBox 6">
            <a:extLst>
              <a:ext uri="{FF2B5EF4-FFF2-40B4-BE49-F238E27FC236}">
                <a16:creationId xmlns:a16="http://schemas.microsoft.com/office/drawing/2014/main" id="{8C5D54E5-202C-4DDC-B8BB-0F999CF79C8B}"/>
              </a:ext>
            </a:extLst>
          </p:cNvPr>
          <p:cNvSpPr txBox="1"/>
          <p:nvPr/>
        </p:nvSpPr>
        <p:spPr>
          <a:xfrm>
            <a:off x="3117773" y="3583713"/>
            <a:ext cx="5470642" cy="646331"/>
          </a:xfrm>
          <a:prstGeom prst="rect">
            <a:avLst/>
          </a:prstGeom>
          <a:noFill/>
          <a:ln>
            <a:solidFill>
              <a:schemeClr val="accent1"/>
            </a:solidFill>
          </a:ln>
        </p:spPr>
        <p:txBody>
          <a:bodyPr wrap="square" rtlCol="0">
            <a:spAutoFit/>
          </a:bodyPr>
          <a:lstStyle/>
          <a:p>
            <a:r>
              <a:rPr lang="en-US" dirty="0">
                <a:solidFill>
                  <a:schemeClr val="accent1"/>
                </a:solidFill>
              </a:rPr>
              <a:t>Use this section to position yourself and role in extracurricular events that demonstrate leadership!</a:t>
            </a:r>
          </a:p>
        </p:txBody>
      </p:sp>
    </p:spTree>
    <p:extLst>
      <p:ext uri="{BB962C8B-B14F-4D97-AF65-F5344CB8AC3E}">
        <p14:creationId xmlns:p14="http://schemas.microsoft.com/office/powerpoint/2010/main" val="3074272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72867"/>
            <a:ext cx="2466763" cy="1388125"/>
          </a:xfrm>
        </p:spPr>
        <p:txBody>
          <a:bodyPr>
            <a:noAutofit/>
          </a:bodyPr>
          <a:lstStyle/>
          <a:p>
            <a:pPr algn="ctr"/>
            <a:r>
              <a:rPr lang="en-US" sz="2800" b="1" dirty="0"/>
              <a:t>Examples of Leadership</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188865"/>
            <a:ext cx="5581832" cy="4491926"/>
          </a:xfrm>
        </p:spPr>
        <p:txBody>
          <a:bodyPr>
            <a:normAutofit lnSpcReduction="10000"/>
          </a:bodyPr>
          <a:lstStyle/>
          <a:p>
            <a:r>
              <a:rPr lang="en-US" sz="1800" dirty="0">
                <a:solidFill>
                  <a:srgbClr val="000000"/>
                </a:solidFill>
              </a:rPr>
              <a:t>Scientific Organization Student Leadership</a:t>
            </a:r>
          </a:p>
          <a:p>
            <a:r>
              <a:rPr lang="en-US" sz="1800" dirty="0">
                <a:solidFill>
                  <a:srgbClr val="000000"/>
                </a:solidFill>
              </a:rPr>
              <a:t>Scientific Meeting Organization Tasks</a:t>
            </a:r>
          </a:p>
          <a:p>
            <a:r>
              <a:rPr lang="en-US" sz="1800" dirty="0">
                <a:solidFill>
                  <a:srgbClr val="000000"/>
                </a:solidFill>
              </a:rPr>
              <a:t>University committees</a:t>
            </a:r>
          </a:p>
          <a:p>
            <a:r>
              <a:rPr lang="en-US" sz="1800" dirty="0">
                <a:solidFill>
                  <a:srgbClr val="000000"/>
                </a:solidFill>
              </a:rPr>
              <a:t>Position Papers, Clinical Practice Guidelines</a:t>
            </a:r>
          </a:p>
          <a:p>
            <a:r>
              <a:rPr lang="en-US" sz="1800" dirty="0">
                <a:solidFill>
                  <a:srgbClr val="000000"/>
                </a:solidFill>
              </a:rPr>
              <a:t>Invited talks</a:t>
            </a:r>
          </a:p>
          <a:p>
            <a:r>
              <a:rPr lang="en-US" sz="1800" dirty="0">
                <a:solidFill>
                  <a:srgbClr val="000000"/>
                </a:solidFill>
              </a:rPr>
              <a:t>KT Exercises (especially coordination roles)</a:t>
            </a:r>
          </a:p>
          <a:p>
            <a:pPr lvl="1"/>
            <a:r>
              <a:rPr lang="en-US" sz="1800" dirty="0">
                <a:solidFill>
                  <a:srgbClr val="000000"/>
                </a:solidFill>
              </a:rPr>
              <a:t>Community outreach with students, public health, etc.</a:t>
            </a:r>
          </a:p>
          <a:p>
            <a:r>
              <a:rPr lang="en-US" sz="1800" dirty="0">
                <a:solidFill>
                  <a:srgbClr val="000000"/>
                </a:solidFill>
              </a:rPr>
              <a:t>Awards, Scholarships</a:t>
            </a:r>
          </a:p>
          <a:p>
            <a:r>
              <a:rPr lang="en-US" sz="1800" dirty="0">
                <a:solidFill>
                  <a:srgbClr val="000000"/>
                </a:solidFill>
              </a:rPr>
              <a:t>Volunteerism (if you actually led something)</a:t>
            </a:r>
          </a:p>
          <a:p>
            <a:r>
              <a:rPr lang="en-US" sz="1800" dirty="0">
                <a:solidFill>
                  <a:srgbClr val="000000"/>
                </a:solidFill>
              </a:rPr>
              <a:t>Recurring newsletter contributions</a:t>
            </a:r>
          </a:p>
          <a:p>
            <a:r>
              <a:rPr lang="en-US" sz="1800" dirty="0">
                <a:solidFill>
                  <a:srgbClr val="000000"/>
                </a:solidFill>
              </a:rPr>
              <a:t>Patents</a:t>
            </a:r>
          </a:p>
          <a:p>
            <a:pPr marL="342900" indent="-342900" algn="l">
              <a:spcBef>
                <a:spcPts val="0"/>
              </a:spcBef>
              <a:spcAft>
                <a:spcPts val="1000"/>
              </a:spcAft>
              <a:buFont typeface="Wingdings" charset="2"/>
              <a:buChar char="§"/>
            </a:pPr>
            <a:endParaRPr lang="en-CA" sz="1800" b="0" dirty="0">
              <a:latin typeface="Arial" charset="0"/>
              <a:ea typeface="Arial" charset="0"/>
              <a:cs typeface="Arial" charset="0"/>
            </a:endParaRPr>
          </a:p>
          <a:p>
            <a:pPr marL="228038" lvl="1" indent="0">
              <a:spcAft>
                <a:spcPts val="1000"/>
              </a:spcAft>
              <a:buNone/>
            </a:pPr>
            <a:endParaRPr lang="en-CA" sz="18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28</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a:xfrm>
            <a:off x="5250458" y="4680791"/>
            <a:ext cx="1958715" cy="273844"/>
          </a:xfrm>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704693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2126255"/>
            <a:ext cx="2466763" cy="1388125"/>
          </a:xfrm>
        </p:spPr>
        <p:txBody>
          <a:bodyPr>
            <a:noAutofit/>
          </a:bodyPr>
          <a:lstStyle/>
          <a:p>
            <a:pPr algn="ctr"/>
            <a:r>
              <a:rPr lang="en-US" sz="2800" b="1" dirty="0"/>
              <a:t>Examples of Leadership (cont’d)</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188865"/>
            <a:ext cx="5581832" cy="4491926"/>
          </a:xfrm>
        </p:spPr>
        <p:txBody>
          <a:bodyPr>
            <a:normAutofit lnSpcReduction="10000"/>
          </a:bodyPr>
          <a:lstStyle/>
          <a:p>
            <a:r>
              <a:rPr lang="en-US" sz="1800" dirty="0">
                <a:solidFill>
                  <a:srgbClr val="000000"/>
                </a:solidFill>
              </a:rPr>
              <a:t>Assessment/Review Activities</a:t>
            </a:r>
          </a:p>
          <a:p>
            <a:pPr lvl="1"/>
            <a:r>
              <a:rPr lang="en-US" sz="1800" dirty="0">
                <a:solidFill>
                  <a:srgbClr val="000000"/>
                </a:solidFill>
              </a:rPr>
              <a:t>Journal reviews</a:t>
            </a:r>
          </a:p>
          <a:p>
            <a:pPr lvl="1"/>
            <a:r>
              <a:rPr lang="en-US" sz="1800" dirty="0">
                <a:solidFill>
                  <a:srgbClr val="000000"/>
                </a:solidFill>
              </a:rPr>
              <a:t>Conference reviews</a:t>
            </a:r>
          </a:p>
          <a:p>
            <a:pPr lvl="1"/>
            <a:r>
              <a:rPr lang="en-US" sz="1800" dirty="0">
                <a:solidFill>
                  <a:srgbClr val="000000"/>
                </a:solidFill>
              </a:rPr>
              <a:t>Grant reviews</a:t>
            </a:r>
          </a:p>
          <a:p>
            <a:pPr lvl="1"/>
            <a:r>
              <a:rPr lang="en-US" sz="1800" dirty="0">
                <a:solidFill>
                  <a:srgbClr val="000000"/>
                </a:solidFill>
              </a:rPr>
              <a:t>Organizational reviews</a:t>
            </a:r>
          </a:p>
          <a:p>
            <a:r>
              <a:rPr lang="en-US" sz="1800" dirty="0">
                <a:solidFill>
                  <a:srgbClr val="000000"/>
                </a:solidFill>
              </a:rPr>
              <a:t>Teaching</a:t>
            </a:r>
          </a:p>
          <a:p>
            <a:pPr lvl="1"/>
            <a:r>
              <a:rPr lang="en-US" sz="1800" dirty="0">
                <a:solidFill>
                  <a:srgbClr val="000000"/>
                </a:solidFill>
              </a:rPr>
              <a:t>Programs developed and taught</a:t>
            </a:r>
          </a:p>
          <a:p>
            <a:pPr lvl="1"/>
            <a:r>
              <a:rPr lang="en-US" sz="1800" dirty="0">
                <a:solidFill>
                  <a:srgbClr val="000000"/>
                </a:solidFill>
              </a:rPr>
              <a:t>Courses developed and taught</a:t>
            </a:r>
          </a:p>
          <a:p>
            <a:r>
              <a:rPr lang="en-US" sz="1800" dirty="0">
                <a:solidFill>
                  <a:srgbClr val="000000"/>
                </a:solidFill>
              </a:rPr>
              <a:t>Supervisory Activity</a:t>
            </a:r>
          </a:p>
          <a:p>
            <a:pPr lvl="1"/>
            <a:r>
              <a:rPr lang="en-US" sz="1800" dirty="0">
                <a:solidFill>
                  <a:srgbClr val="000000"/>
                </a:solidFill>
              </a:rPr>
              <a:t>Student Supervision</a:t>
            </a:r>
          </a:p>
          <a:p>
            <a:pPr lvl="1"/>
            <a:r>
              <a:rPr lang="en-US" sz="1800" dirty="0">
                <a:solidFill>
                  <a:srgbClr val="000000"/>
                </a:solidFill>
              </a:rPr>
              <a:t>Staff Supervision</a:t>
            </a:r>
          </a:p>
          <a:p>
            <a:pPr lvl="1"/>
            <a:r>
              <a:rPr lang="en-US" sz="1800" dirty="0">
                <a:solidFill>
                  <a:srgbClr val="000000"/>
                </a:solidFill>
              </a:rPr>
              <a:t>Mentoring </a:t>
            </a:r>
          </a:p>
          <a:p>
            <a:pPr marL="0" indent="0" algn="l">
              <a:spcBef>
                <a:spcPts val="0"/>
              </a:spcBef>
              <a:spcAft>
                <a:spcPts val="1000"/>
              </a:spcAft>
              <a:buNone/>
            </a:pPr>
            <a:endParaRPr lang="en-CA" sz="1800" b="0" dirty="0">
              <a:latin typeface="Arial" charset="0"/>
              <a:ea typeface="Arial" charset="0"/>
              <a:cs typeface="Arial" charset="0"/>
            </a:endParaRPr>
          </a:p>
          <a:p>
            <a:pPr marL="228038" lvl="1" indent="0">
              <a:spcAft>
                <a:spcPts val="1000"/>
              </a:spcAft>
              <a:buNone/>
            </a:pPr>
            <a:endParaRPr lang="en-CA" sz="18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29</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a:xfrm>
            <a:off x="5250458" y="4680791"/>
            <a:ext cx="1958715" cy="273844"/>
          </a:xfrm>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971140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64313"/>
            <a:ext cx="2549383" cy="708668"/>
          </a:xfrm>
        </p:spPr>
        <p:txBody>
          <a:bodyPr>
            <a:noAutofit/>
          </a:bodyPr>
          <a:lstStyle/>
          <a:p>
            <a:pPr algn="ctr"/>
            <a:r>
              <a:rPr lang="en-US" sz="2800" b="1" dirty="0"/>
              <a:t>Overview</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424649"/>
            <a:ext cx="5730560" cy="4059216"/>
          </a:xfrm>
        </p:spPr>
        <p:txBody>
          <a:bodyPr>
            <a:normAutofit fontScale="85000" lnSpcReduction="20000"/>
          </a:bodyPr>
          <a:lstStyle/>
          <a:p>
            <a:pPr marL="0" indent="0" algn="l">
              <a:buNone/>
              <a:defRPr/>
            </a:pPr>
            <a:r>
              <a:rPr lang="en-US" sz="2100" b="1" dirty="0">
                <a:solidFill>
                  <a:srgbClr val="000000"/>
                </a:solidFill>
              </a:rPr>
              <a:t>Background</a:t>
            </a:r>
          </a:p>
          <a:p>
            <a:pPr marL="285750" indent="-285750" algn="l">
              <a:buFont typeface="Arial" panose="020B0604020202020204" pitchFamily="34" charset="0"/>
              <a:buChar char="•"/>
              <a:defRPr/>
            </a:pPr>
            <a:r>
              <a:rPr lang="en-US" sz="2100" b="0" dirty="0">
                <a:solidFill>
                  <a:srgbClr val="000000"/>
                </a:solidFill>
              </a:rPr>
              <a:t>Tri-Agency program designed to attract and retain world-class doctoral students to a Canadian University</a:t>
            </a:r>
          </a:p>
          <a:p>
            <a:pPr marL="0" indent="0" algn="l">
              <a:buNone/>
              <a:defRPr/>
            </a:pPr>
            <a:endParaRPr lang="en-US" sz="2100" b="0" dirty="0">
              <a:solidFill>
                <a:srgbClr val="000000"/>
              </a:solidFill>
            </a:endParaRPr>
          </a:p>
          <a:p>
            <a:pPr marL="0" indent="0" algn="l">
              <a:buNone/>
              <a:defRPr/>
            </a:pPr>
            <a:r>
              <a:rPr lang="en-US" sz="2100" b="1" dirty="0">
                <a:solidFill>
                  <a:srgbClr val="000000"/>
                </a:solidFill>
              </a:rPr>
              <a:t>Value</a:t>
            </a:r>
          </a:p>
          <a:p>
            <a:pPr marL="285750" indent="-285750" algn="l">
              <a:buFont typeface="Arial" panose="020B0604020202020204" pitchFamily="34" charset="0"/>
              <a:buChar char="•"/>
              <a:defRPr/>
            </a:pPr>
            <a:r>
              <a:rPr lang="en-US" sz="2100" b="0" dirty="0">
                <a:solidFill>
                  <a:srgbClr val="000000"/>
                </a:solidFill>
              </a:rPr>
              <a:t>$50,000 per year for up to 3 years</a:t>
            </a:r>
          </a:p>
          <a:p>
            <a:pPr algn="l">
              <a:defRPr/>
            </a:pPr>
            <a:endParaRPr lang="en-US" sz="2100" b="0" dirty="0">
              <a:solidFill>
                <a:srgbClr val="000000"/>
              </a:solidFill>
            </a:endParaRPr>
          </a:p>
          <a:p>
            <a:pPr marL="0" indent="0" algn="l">
              <a:buNone/>
              <a:defRPr/>
            </a:pPr>
            <a:r>
              <a:rPr lang="en-US" sz="2100" b="1" dirty="0">
                <a:solidFill>
                  <a:srgbClr val="000000"/>
                </a:solidFill>
              </a:rPr>
              <a:t>Duration and Start Date</a:t>
            </a:r>
          </a:p>
          <a:p>
            <a:pPr marL="285750" indent="-285750" algn="l">
              <a:buFont typeface="Arial" panose="020B0604020202020204" pitchFamily="34" charset="0"/>
              <a:buChar char="•"/>
              <a:defRPr/>
            </a:pPr>
            <a:r>
              <a:rPr lang="en-US" sz="2100" b="0" dirty="0">
                <a:solidFill>
                  <a:srgbClr val="000000"/>
                </a:solidFill>
              </a:rPr>
              <a:t>Up to 3 years depending on how many months of doctoral studies completed.  </a:t>
            </a:r>
          </a:p>
          <a:p>
            <a:pPr marL="285750" indent="-285750" algn="l">
              <a:buFont typeface="Arial" panose="020B0604020202020204" pitchFamily="34" charset="0"/>
              <a:buChar char="•"/>
              <a:defRPr/>
            </a:pPr>
            <a:r>
              <a:rPr lang="en-US" sz="2100" b="0" dirty="0">
                <a:solidFill>
                  <a:srgbClr val="000000"/>
                </a:solidFill>
              </a:rPr>
              <a:t>Start date of May 2025, September 2025 or January 2026</a:t>
            </a:r>
          </a:p>
          <a:p>
            <a:pPr algn="l">
              <a:defRPr/>
            </a:pPr>
            <a:endParaRPr lang="en-US" sz="800" b="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605178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355075"/>
            <a:ext cx="2466763" cy="2225407"/>
          </a:xfrm>
        </p:spPr>
        <p:txBody>
          <a:bodyPr>
            <a:noAutofit/>
          </a:bodyPr>
          <a:lstStyle/>
          <a:p>
            <a:pPr algn="ctr"/>
            <a:r>
              <a:rPr lang="en-US" sz="2800" b="1" dirty="0"/>
              <a:t>Tips for putting together the application</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661012"/>
            <a:ext cx="5581832" cy="3789802"/>
          </a:xfrm>
        </p:spPr>
        <p:txBody>
          <a:bodyPr>
            <a:normAutofit/>
          </a:bodyPr>
          <a:lstStyle/>
          <a:p>
            <a:pPr marL="1085850" lvl="1" indent="-342900">
              <a:buSzPct val="100000"/>
              <a:buFont typeface="Arial" panose="020B0604020202020204" pitchFamily="34" charset="0"/>
              <a:buChar char="•"/>
            </a:pPr>
            <a:r>
              <a:rPr lang="en-US" altLang="en-US" sz="1800" dirty="0">
                <a:solidFill>
                  <a:srgbClr val="000000"/>
                </a:solidFill>
              </a:rPr>
              <a:t>Research Proposal</a:t>
            </a:r>
          </a:p>
          <a:p>
            <a:pPr marL="1085850" lvl="1" indent="-342900">
              <a:buSzPct val="100000"/>
              <a:buFont typeface="Arial" panose="020B0604020202020204" pitchFamily="34" charset="0"/>
              <a:buChar char="•"/>
            </a:pPr>
            <a:r>
              <a:rPr lang="en-US" altLang="en-US" sz="1800" dirty="0">
                <a:solidFill>
                  <a:srgbClr val="000000"/>
                </a:solidFill>
              </a:rPr>
              <a:t>Personal Leadership Statement</a:t>
            </a:r>
          </a:p>
          <a:p>
            <a:pPr marL="1085850" lvl="1" indent="-342900">
              <a:buSzPct val="100000"/>
              <a:buFont typeface="Arial" panose="020B0604020202020204" pitchFamily="34" charset="0"/>
              <a:buChar char="•"/>
            </a:pPr>
            <a:r>
              <a:rPr lang="en-US" altLang="en-US" sz="1800" dirty="0">
                <a:solidFill>
                  <a:srgbClr val="000000"/>
                </a:solidFill>
              </a:rPr>
              <a:t>CCV</a:t>
            </a:r>
          </a:p>
          <a:p>
            <a:pPr marL="1085850" lvl="1" indent="-342900">
              <a:buSzPct val="100000"/>
              <a:buFont typeface="Arial" panose="020B0604020202020204" pitchFamily="34" charset="0"/>
              <a:buChar char="•"/>
            </a:pPr>
            <a:r>
              <a:rPr lang="en-US" altLang="en-US" sz="1800" dirty="0">
                <a:solidFill>
                  <a:srgbClr val="000000"/>
                </a:solidFill>
              </a:rPr>
              <a:t>Special Circumstances (optional)</a:t>
            </a:r>
          </a:p>
          <a:p>
            <a:pPr marL="1085850" lvl="1" indent="-342900">
              <a:buSzPct val="100000"/>
              <a:buFont typeface="Arial" panose="020B0604020202020204" pitchFamily="34" charset="0"/>
              <a:buChar char="•"/>
            </a:pPr>
            <a:r>
              <a:rPr lang="en-US" altLang="en-US" sz="1800" dirty="0">
                <a:solidFill>
                  <a:srgbClr val="000000"/>
                </a:solidFill>
              </a:rPr>
              <a:t>Two Referee Assessments</a:t>
            </a:r>
          </a:p>
          <a:p>
            <a:pPr marL="1085850" lvl="1" indent="-342900">
              <a:buSzPct val="100000"/>
              <a:buFont typeface="Arial" panose="020B0604020202020204" pitchFamily="34" charset="0"/>
              <a:buChar char="•"/>
            </a:pPr>
            <a:r>
              <a:rPr lang="en-US" altLang="en-US" sz="1800" dirty="0">
                <a:solidFill>
                  <a:srgbClr val="000000"/>
                </a:solidFill>
              </a:rPr>
              <a:t>Two Leadership Reference Letters</a:t>
            </a:r>
          </a:p>
          <a:p>
            <a:pPr marL="1085850" lvl="1" indent="-342900">
              <a:buSzPct val="100000"/>
              <a:buFont typeface="Arial" panose="020B0604020202020204" pitchFamily="34" charset="0"/>
              <a:buChar char="•"/>
            </a:pPr>
            <a:endParaRPr lang="en-US" sz="1800" b="0" dirty="0">
              <a:latin typeface="Arial" charset="0"/>
              <a:ea typeface="Arial" charset="0"/>
              <a:cs typeface="Arial" charset="0"/>
            </a:endParaRPr>
          </a:p>
          <a:p>
            <a:pPr marL="1085850" lvl="1" indent="-342900">
              <a:buSzPct val="100000"/>
              <a:buFont typeface="Arial" panose="020B0604020202020204" pitchFamily="34" charset="0"/>
              <a:buChar char="•"/>
            </a:pPr>
            <a:endParaRPr lang="en-CA" sz="1800" b="0" dirty="0">
              <a:latin typeface="Arial" charset="0"/>
              <a:ea typeface="Arial" charset="0"/>
              <a:cs typeface="Arial" charset="0"/>
            </a:endParaRPr>
          </a:p>
          <a:p>
            <a:pPr marL="228038" lvl="1" indent="0">
              <a:spcAft>
                <a:spcPts val="1000"/>
              </a:spcAft>
              <a:buNone/>
            </a:pPr>
            <a:endParaRPr lang="en-CA" sz="18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30</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
        <p:nvSpPr>
          <p:cNvPr id="7" name="TextBox 6">
            <a:extLst>
              <a:ext uri="{FF2B5EF4-FFF2-40B4-BE49-F238E27FC236}">
                <a16:creationId xmlns:a16="http://schemas.microsoft.com/office/drawing/2014/main" id="{278D47CB-B69F-401C-8804-4F7FE08340CF}"/>
              </a:ext>
            </a:extLst>
          </p:cNvPr>
          <p:cNvSpPr txBox="1"/>
          <p:nvPr/>
        </p:nvSpPr>
        <p:spPr>
          <a:xfrm>
            <a:off x="3104968" y="3057574"/>
            <a:ext cx="5769998" cy="1200329"/>
          </a:xfrm>
          <a:prstGeom prst="rect">
            <a:avLst/>
          </a:prstGeom>
          <a:noFill/>
          <a:ln>
            <a:solidFill>
              <a:schemeClr val="accent1"/>
            </a:solidFill>
          </a:ln>
        </p:spPr>
        <p:txBody>
          <a:bodyPr wrap="square" rtlCol="0">
            <a:spAutoFit/>
          </a:bodyPr>
          <a:lstStyle/>
          <a:p>
            <a:pPr algn="ctr"/>
            <a:r>
              <a:rPr lang="en-US" dirty="0">
                <a:solidFill>
                  <a:schemeClr val="accent1"/>
                </a:solidFill>
              </a:rPr>
              <a:t>Remember reviewers of your application come from variety of disciplines and backgrounds!! </a:t>
            </a:r>
          </a:p>
          <a:p>
            <a:pPr algn="ctr"/>
            <a:r>
              <a:rPr lang="en-US" dirty="0">
                <a:solidFill>
                  <a:schemeClr val="accent1"/>
                </a:solidFill>
              </a:rPr>
              <a:t>You need to write in a way that is accessible (understandable), meaningful and impactful</a:t>
            </a:r>
          </a:p>
        </p:txBody>
      </p:sp>
    </p:spTree>
    <p:extLst>
      <p:ext uri="{BB962C8B-B14F-4D97-AF65-F5344CB8AC3E}">
        <p14:creationId xmlns:p14="http://schemas.microsoft.com/office/powerpoint/2010/main" val="30052298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644635"/>
            <a:ext cx="2466763" cy="1854230"/>
          </a:xfrm>
        </p:spPr>
        <p:txBody>
          <a:bodyPr>
            <a:noAutofit/>
          </a:bodyPr>
          <a:lstStyle/>
          <a:p>
            <a:pPr algn="ctr"/>
            <a:r>
              <a:rPr lang="en-US" sz="2800" b="1" dirty="0"/>
              <a:t>Tips for the Research Proposal</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462709"/>
            <a:ext cx="5581832" cy="3866920"/>
          </a:xfrm>
        </p:spPr>
        <p:txBody>
          <a:bodyPr>
            <a:normAutofit fontScale="92500"/>
          </a:bodyPr>
          <a:lstStyle/>
          <a:p>
            <a:pPr marL="571500" indent="-285750" algn="l">
              <a:spcAft>
                <a:spcPts val="1200"/>
              </a:spcAft>
              <a:buSzPct val="100000"/>
              <a:buFont typeface="Arial"/>
              <a:buChar char="•"/>
            </a:pPr>
            <a:r>
              <a:rPr lang="en-US" altLang="en-US" sz="1800" b="0" dirty="0">
                <a:solidFill>
                  <a:srgbClr val="000000"/>
                </a:solidFill>
              </a:rPr>
              <a:t>Reviewers are mostly a (non-specialist audience), and as such your proposal should be written in non-technical terms, </a:t>
            </a:r>
            <a:r>
              <a:rPr lang="en-US" altLang="en-US" sz="1800" u="sng" dirty="0">
                <a:solidFill>
                  <a:srgbClr val="000000"/>
                </a:solidFill>
              </a:rPr>
              <a:t>avoid jargon!</a:t>
            </a:r>
          </a:p>
          <a:p>
            <a:pPr marL="571500" indent="-285750" algn="l">
              <a:spcAft>
                <a:spcPts val="1200"/>
              </a:spcAft>
              <a:buSzPct val="100000"/>
              <a:buFont typeface="Arial"/>
              <a:buChar char="•"/>
            </a:pPr>
            <a:r>
              <a:rPr lang="en-US" altLang="en-US" sz="1800" b="0" dirty="0">
                <a:solidFill>
                  <a:srgbClr val="000000"/>
                </a:solidFill>
              </a:rPr>
              <a:t>Use graphs and images only if reviewers will understand them (they take space away from presenting your proposal)</a:t>
            </a:r>
          </a:p>
          <a:p>
            <a:pPr marL="571500" indent="-285750" algn="l">
              <a:spcAft>
                <a:spcPts val="1200"/>
              </a:spcAft>
              <a:buSzPct val="100000"/>
              <a:buFont typeface="Arial"/>
              <a:buChar char="•"/>
            </a:pPr>
            <a:r>
              <a:rPr lang="en-US" altLang="en-US" sz="1800" b="0" dirty="0">
                <a:solidFill>
                  <a:srgbClr val="000000"/>
                </a:solidFill>
              </a:rPr>
              <a:t>Be clear</a:t>
            </a:r>
          </a:p>
          <a:p>
            <a:pPr marL="571500" indent="-285750" algn="l">
              <a:spcAft>
                <a:spcPts val="1200"/>
              </a:spcAft>
              <a:buSzPct val="100000"/>
              <a:buFont typeface="Arial"/>
              <a:buChar char="•"/>
            </a:pPr>
            <a:r>
              <a:rPr lang="en-US" altLang="en-US" sz="1800" b="0" dirty="0">
                <a:solidFill>
                  <a:srgbClr val="000000"/>
                </a:solidFill>
              </a:rPr>
              <a:t>Formulate around a well understood hypothesis</a:t>
            </a:r>
          </a:p>
          <a:p>
            <a:pPr marL="571500" indent="-285750" algn="l">
              <a:spcAft>
                <a:spcPts val="1200"/>
              </a:spcAft>
              <a:buSzPct val="100000"/>
              <a:buFont typeface="Arial"/>
              <a:buChar char="•"/>
            </a:pPr>
            <a:r>
              <a:rPr lang="en-US" altLang="en-US" sz="1800" b="0" dirty="0">
                <a:solidFill>
                  <a:srgbClr val="000000"/>
                </a:solidFill>
              </a:rPr>
              <a:t>Use full two pages and headings (French proposals can be up to two and half pages)</a:t>
            </a:r>
          </a:p>
          <a:p>
            <a:pPr marL="571500" indent="-285750" algn="l">
              <a:spcAft>
                <a:spcPts val="1200"/>
              </a:spcAft>
              <a:buSzPct val="100000"/>
              <a:buFont typeface="Arial"/>
              <a:buChar char="•"/>
            </a:pPr>
            <a:endParaRPr lang="en-US" altLang="en-US" sz="1800" b="0" dirty="0"/>
          </a:p>
          <a:p>
            <a:pPr marL="342900" indent="-342900" algn="l">
              <a:spcBef>
                <a:spcPts val="0"/>
              </a:spcBef>
              <a:spcAft>
                <a:spcPts val="1000"/>
              </a:spcAft>
              <a:buFont typeface="Wingdings" charset="2"/>
              <a:buChar char="§"/>
            </a:pPr>
            <a:endParaRPr lang="en-CA" sz="1800" b="0" dirty="0">
              <a:latin typeface="Arial" charset="0"/>
              <a:ea typeface="Arial" charset="0"/>
              <a:cs typeface="Arial" charset="0"/>
            </a:endParaRPr>
          </a:p>
          <a:p>
            <a:pPr marL="228038" lvl="1" indent="0">
              <a:spcAft>
                <a:spcPts val="1000"/>
              </a:spcAft>
              <a:buNone/>
            </a:pPr>
            <a:endParaRPr lang="en-CA" sz="18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31</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55189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434789"/>
            <a:ext cx="2549383" cy="1854229"/>
          </a:xfrm>
        </p:spPr>
        <p:txBody>
          <a:bodyPr>
            <a:noAutofit/>
          </a:bodyPr>
          <a:lstStyle/>
          <a:p>
            <a:pPr algn="ctr"/>
            <a:r>
              <a:rPr lang="en-US" sz="2800" b="1" dirty="0"/>
              <a:t>Tips for the Personal Leadership Statement</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540195"/>
            <a:ext cx="5581832" cy="3855904"/>
          </a:xfrm>
        </p:spPr>
        <p:txBody>
          <a:bodyPr>
            <a:normAutofit/>
          </a:bodyPr>
          <a:lstStyle/>
          <a:p>
            <a:pPr marL="285750" indent="-285750" algn="l">
              <a:buFont typeface="Arial" panose="020B0604020202020204" pitchFamily="34" charset="0"/>
              <a:buChar char="•"/>
            </a:pPr>
            <a:r>
              <a:rPr lang="en-US" altLang="en-US" sz="1800" b="0" dirty="0">
                <a:solidFill>
                  <a:srgbClr val="000000"/>
                </a:solidFill>
              </a:rPr>
              <a:t>This document should present to the committee a clear statement of what personal experiences have shaped your doctoral research. </a:t>
            </a:r>
          </a:p>
          <a:p>
            <a:pPr marL="285750" indent="-285750" algn="l">
              <a:buFont typeface="Arial" panose="020B0604020202020204" pitchFamily="34" charset="0"/>
              <a:buChar char="•"/>
            </a:pPr>
            <a:r>
              <a:rPr lang="en-US" sz="1800" dirty="0">
                <a:solidFill>
                  <a:srgbClr val="000000"/>
                </a:solidFill>
                <a:effectLst/>
                <a:latin typeface="Helvetica" panose="020B0604020202020204" pitchFamily="34" charset="0"/>
                <a:ea typeface="Calibri" panose="020F0502020204030204" pitchFamily="34" charset="0"/>
              </a:rPr>
              <a:t>The statement should go beyond a list of accomplishments.</a:t>
            </a:r>
          </a:p>
          <a:p>
            <a:pPr marL="285750" indent="-285750" algn="l">
              <a:buFont typeface="Arial" panose="020B0604020202020204" pitchFamily="34" charset="0"/>
              <a:buChar char="•"/>
            </a:pPr>
            <a:r>
              <a:rPr lang="en-US" sz="1800" dirty="0">
                <a:solidFill>
                  <a:srgbClr val="000000"/>
                </a:solidFill>
                <a:effectLst/>
                <a:latin typeface="Helvetica" panose="020B0604020202020204" pitchFamily="34" charset="0"/>
                <a:ea typeface="Calibri" panose="020F0502020204030204" pitchFamily="34" charset="0"/>
              </a:rPr>
              <a:t>Applicants should outline to the committee the ways in which these accomplishments demonstrate their leadership abilities and skills.</a:t>
            </a:r>
            <a:endParaRPr lang="en-US" altLang="en-US" sz="1800" b="0" dirty="0">
              <a:solidFill>
                <a:srgbClr val="000000"/>
              </a:solidFill>
            </a:endParaRPr>
          </a:p>
          <a:p>
            <a:pPr marL="0" indent="0" algn="l">
              <a:spcBef>
                <a:spcPts val="0"/>
              </a:spcBef>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32</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415729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434789"/>
            <a:ext cx="2549383" cy="1854229"/>
          </a:xfrm>
        </p:spPr>
        <p:txBody>
          <a:bodyPr>
            <a:noAutofit/>
          </a:bodyPr>
          <a:lstStyle/>
          <a:p>
            <a:pPr algn="ctr"/>
            <a:r>
              <a:rPr lang="en-US" sz="2800" b="1" dirty="0"/>
              <a:t>Tips for the Personal Leadership Statement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540195"/>
            <a:ext cx="5581832" cy="3855904"/>
          </a:xfrm>
        </p:spPr>
        <p:txBody>
          <a:bodyPr>
            <a:normAutofit/>
          </a:bodyPr>
          <a:lstStyle/>
          <a:p>
            <a:pPr marL="285750" indent="-285750" algn="l">
              <a:buFont typeface="Arial" panose="020B0604020202020204" pitchFamily="34" charset="0"/>
              <a:buChar char="•"/>
            </a:pPr>
            <a:r>
              <a:rPr lang="en-US" altLang="en-US" sz="1800" b="0" dirty="0">
                <a:solidFill>
                  <a:srgbClr val="000000"/>
                </a:solidFill>
              </a:rPr>
              <a:t>Please consider the following points when crafting the statement:</a:t>
            </a:r>
          </a:p>
          <a:p>
            <a:pPr marL="1028700" lvl="1"/>
            <a:r>
              <a:rPr lang="en-US" altLang="en-US" sz="1800" b="1" dirty="0">
                <a:solidFill>
                  <a:srgbClr val="000000"/>
                </a:solidFill>
              </a:rPr>
              <a:t>Read the Vanier website carefully </a:t>
            </a:r>
            <a:r>
              <a:rPr lang="en-US" altLang="en-US" sz="1800" dirty="0">
                <a:solidFill>
                  <a:srgbClr val="000000"/>
                </a:solidFill>
              </a:rPr>
              <a:t>and follow instructions</a:t>
            </a:r>
          </a:p>
          <a:p>
            <a:pPr marL="1028700" lvl="1"/>
            <a:r>
              <a:rPr lang="en-US" altLang="en-US" sz="1800" dirty="0">
                <a:solidFill>
                  <a:srgbClr val="000000"/>
                </a:solidFill>
              </a:rPr>
              <a:t>Use full two pages (French statement can be up to two and half pages)</a:t>
            </a:r>
          </a:p>
          <a:p>
            <a:pPr marL="1028700" lvl="1"/>
            <a:r>
              <a:rPr lang="en-US" altLang="en-US" sz="1800" dirty="0">
                <a:solidFill>
                  <a:srgbClr val="000000"/>
                </a:solidFill>
              </a:rPr>
              <a:t>Use strong action words and use same words in your CCV</a:t>
            </a:r>
          </a:p>
          <a:p>
            <a:pPr marL="1028700" lvl="1"/>
            <a:r>
              <a:rPr lang="en-US" altLang="en-US" sz="1800" dirty="0">
                <a:solidFill>
                  <a:srgbClr val="000000"/>
                </a:solidFill>
              </a:rPr>
              <a:t>Be succinct, concise, and avoid a ‘autobiographical’ approach</a:t>
            </a:r>
          </a:p>
          <a:p>
            <a:pPr marL="0" indent="0" algn="l">
              <a:spcBef>
                <a:spcPts val="0"/>
              </a:spcBef>
              <a:spcAft>
                <a:spcPts val="1000"/>
              </a:spcAft>
              <a:buNone/>
            </a:pPr>
            <a:endParaRPr lang="en-US" sz="18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33</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005709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fontScale="92500" lnSpcReduction="20000"/>
          </a:bodyPr>
          <a:lstStyle/>
          <a:p>
            <a:pPr marL="0" indent="0" algn="l">
              <a:spcBef>
                <a:spcPts val="0"/>
              </a:spcBef>
              <a:spcAft>
                <a:spcPts val="1000"/>
              </a:spcAft>
              <a:buNone/>
            </a:pPr>
            <a:r>
              <a:rPr lang="en-US" sz="2000" dirty="0">
                <a:solidFill>
                  <a:schemeClr val="accent1"/>
                </a:solidFill>
              </a:rPr>
              <a:t>‘Engaging’ &amp; ‘Impactful’</a:t>
            </a:r>
          </a:p>
          <a:p>
            <a:r>
              <a:rPr lang="en-US" sz="1800" dirty="0">
                <a:solidFill>
                  <a:srgbClr val="000000"/>
                </a:solidFill>
              </a:rPr>
              <a:t>Two page statement highlighting activities as they relate to your future as a leader in your field of research </a:t>
            </a:r>
          </a:p>
          <a:p>
            <a:r>
              <a:rPr lang="en-US" sz="1800" dirty="0">
                <a:solidFill>
                  <a:srgbClr val="000000"/>
                </a:solidFill>
              </a:rPr>
              <a:t>Be deliberate when describing activities in which you participated that support your future leadership abilities in your area of research </a:t>
            </a:r>
          </a:p>
          <a:p>
            <a:pPr lvl="1"/>
            <a:r>
              <a:rPr lang="en-US" sz="1800" dirty="0">
                <a:solidFill>
                  <a:srgbClr val="000000"/>
                </a:solidFill>
              </a:rPr>
              <a:t>Link your activities to your goals and research program</a:t>
            </a:r>
          </a:p>
          <a:p>
            <a:pPr lvl="1"/>
            <a:r>
              <a:rPr lang="en-US" sz="1800" dirty="0">
                <a:solidFill>
                  <a:srgbClr val="000000"/>
                </a:solidFill>
              </a:rPr>
              <a:t>Consider how academic researchers ‘tell their story’</a:t>
            </a:r>
          </a:p>
          <a:p>
            <a:r>
              <a:rPr lang="en-US" sz="1800" dirty="0">
                <a:solidFill>
                  <a:srgbClr val="000000"/>
                </a:solidFill>
              </a:rPr>
              <a:t>Clear writing and formatting (spacing, paragraphs, headings)</a:t>
            </a:r>
          </a:p>
          <a:p>
            <a:r>
              <a:rPr lang="en-US" sz="1800" dirty="0">
                <a:solidFill>
                  <a:srgbClr val="000000"/>
                </a:solidFill>
              </a:rPr>
              <a:t>Describe what you are doing/have done above and beyond your research and coursework</a:t>
            </a:r>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34</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2047663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fontScale="92500"/>
          </a:bodyPr>
          <a:lstStyle/>
          <a:p>
            <a:pPr marL="0" indent="0">
              <a:buNone/>
            </a:pPr>
            <a:r>
              <a:rPr lang="en-US" sz="2100" dirty="0">
                <a:solidFill>
                  <a:schemeClr val="accent1"/>
                </a:solidFill>
              </a:rPr>
              <a:t>Objective</a:t>
            </a:r>
          </a:p>
          <a:p>
            <a:pPr marL="0" indent="0">
              <a:buNone/>
            </a:pPr>
            <a:r>
              <a:rPr lang="en-US" sz="2100" dirty="0">
                <a:solidFill>
                  <a:srgbClr val="000000"/>
                </a:solidFill>
              </a:rPr>
              <a:t>To show how you’ve started on your way to become a future leader and have that potential</a:t>
            </a:r>
          </a:p>
          <a:p>
            <a:pPr marL="0" indent="0">
              <a:buNone/>
            </a:pPr>
            <a:endParaRPr lang="en-US" sz="2100" dirty="0">
              <a:solidFill>
                <a:srgbClr val="000000"/>
              </a:solidFill>
            </a:endParaRPr>
          </a:p>
          <a:p>
            <a:r>
              <a:rPr lang="en-US" sz="2100" dirty="0">
                <a:solidFill>
                  <a:srgbClr val="000000"/>
                </a:solidFill>
              </a:rPr>
              <a:t>Try to tell a compelling story that links to your research accomplishments and future goals/trajectory</a:t>
            </a:r>
          </a:p>
          <a:p>
            <a:r>
              <a:rPr lang="en-US" sz="2100" dirty="0">
                <a:solidFill>
                  <a:srgbClr val="000000"/>
                </a:solidFill>
              </a:rPr>
              <a:t>Where to start</a:t>
            </a:r>
          </a:p>
          <a:p>
            <a:pPr lvl="1"/>
            <a:r>
              <a:rPr lang="en-US" sz="2100" dirty="0">
                <a:solidFill>
                  <a:srgbClr val="000000"/>
                </a:solidFill>
              </a:rPr>
              <a:t>List all of your potential leadership activities</a:t>
            </a:r>
          </a:p>
          <a:p>
            <a:pPr lvl="1"/>
            <a:r>
              <a:rPr lang="en-US" sz="2100" dirty="0">
                <a:solidFill>
                  <a:srgbClr val="000000"/>
                </a:solidFill>
              </a:rPr>
              <a:t>Pick the top three</a:t>
            </a:r>
          </a:p>
          <a:p>
            <a:pPr lvl="1"/>
            <a:r>
              <a:rPr lang="en-US" sz="2100" dirty="0">
                <a:solidFill>
                  <a:srgbClr val="000000"/>
                </a:solidFill>
              </a:rPr>
              <a:t>Consider how to present for maximum impact</a:t>
            </a:r>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35</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633669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a:bodyPr>
          <a:lstStyle/>
          <a:p>
            <a:r>
              <a:rPr lang="en-US" sz="1800" dirty="0">
                <a:solidFill>
                  <a:srgbClr val="000000"/>
                </a:solidFill>
              </a:rPr>
              <a:t>Your leadership statement should be as compelling as your research proposal!</a:t>
            </a:r>
          </a:p>
          <a:p>
            <a:r>
              <a:rPr lang="en-US" sz="1800" dirty="0">
                <a:solidFill>
                  <a:srgbClr val="000000"/>
                </a:solidFill>
              </a:rPr>
              <a:t>Modesty is not a virtue here</a:t>
            </a:r>
          </a:p>
          <a:p>
            <a:r>
              <a:rPr lang="en-US" sz="1800" dirty="0">
                <a:solidFill>
                  <a:srgbClr val="000000"/>
                </a:solidFill>
              </a:rPr>
              <a:t>When selecting activities, support  them by:</a:t>
            </a:r>
          </a:p>
          <a:p>
            <a:pPr lvl="1"/>
            <a:r>
              <a:rPr lang="en-US" sz="1800" dirty="0">
                <a:solidFill>
                  <a:srgbClr val="000000"/>
                </a:solidFill>
              </a:rPr>
              <a:t>Describe their significance in terms of your leadership and sphere of influence;</a:t>
            </a:r>
          </a:p>
          <a:p>
            <a:pPr lvl="1"/>
            <a:r>
              <a:rPr lang="en-US" sz="1800" dirty="0">
                <a:solidFill>
                  <a:srgbClr val="000000"/>
                </a:solidFill>
              </a:rPr>
              <a:t>Discuss their impact and importance in terms of your career objectives (press interviews, blogs, other coverage can be highlighted)</a:t>
            </a:r>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36</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528592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a:bodyPr>
          <a:lstStyle/>
          <a:p>
            <a:pPr marL="0" indent="0" algn="l">
              <a:spcBef>
                <a:spcPts val="0"/>
              </a:spcBef>
              <a:spcAft>
                <a:spcPts val="1000"/>
              </a:spcAft>
              <a:buNone/>
            </a:pPr>
            <a:r>
              <a:rPr lang="en-US" sz="2000" dirty="0">
                <a:solidFill>
                  <a:schemeClr val="accent1"/>
                </a:solidFill>
              </a:rPr>
              <a:t>Crafting your Leadership Statement</a:t>
            </a:r>
          </a:p>
          <a:p>
            <a:r>
              <a:rPr lang="en-US" sz="1800" dirty="0">
                <a:solidFill>
                  <a:srgbClr val="000000"/>
                </a:solidFill>
              </a:rPr>
              <a:t>Put strongest roles and proof up front, then add more minor roles, then volunteering (if necessary)</a:t>
            </a:r>
          </a:p>
          <a:p>
            <a:r>
              <a:rPr lang="en-US" sz="1800" dirty="0">
                <a:solidFill>
                  <a:srgbClr val="000000"/>
                </a:solidFill>
              </a:rPr>
              <a:t>Provide actual proof of change</a:t>
            </a:r>
          </a:p>
          <a:p>
            <a:pPr lvl="1"/>
            <a:r>
              <a:rPr lang="en-US" sz="1800" dirty="0">
                <a:solidFill>
                  <a:srgbClr val="000000"/>
                </a:solidFill>
              </a:rPr>
              <a:t>Explain the role you played in improving/changing things </a:t>
            </a:r>
          </a:p>
          <a:p>
            <a:pPr lvl="1"/>
            <a:r>
              <a:rPr lang="en-US" sz="1800" dirty="0">
                <a:solidFill>
                  <a:srgbClr val="000000"/>
                </a:solidFill>
              </a:rPr>
              <a:t>Don’t just list changes</a:t>
            </a:r>
          </a:p>
          <a:p>
            <a:pPr lvl="1"/>
            <a:r>
              <a:rPr lang="en-US" sz="1800" dirty="0">
                <a:solidFill>
                  <a:srgbClr val="000000"/>
                </a:solidFill>
              </a:rPr>
              <a:t>Indicate change that has occurred since you assumed leadership (how was it before and after you led)</a:t>
            </a:r>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37</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037041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a:bodyPr>
          <a:lstStyle/>
          <a:p>
            <a:pPr marL="0" indent="0" algn="l">
              <a:spcBef>
                <a:spcPts val="0"/>
              </a:spcBef>
              <a:spcAft>
                <a:spcPts val="1000"/>
              </a:spcAft>
              <a:buNone/>
            </a:pPr>
            <a:r>
              <a:rPr lang="en-US" sz="2000" dirty="0">
                <a:solidFill>
                  <a:schemeClr val="accent1"/>
                </a:solidFill>
              </a:rPr>
              <a:t>Crafting your Leadership Statement (cont’d)</a:t>
            </a:r>
          </a:p>
          <a:p>
            <a:r>
              <a:rPr lang="en-US" sz="1800" dirty="0">
                <a:solidFill>
                  <a:srgbClr val="000000"/>
                </a:solidFill>
              </a:rPr>
              <a:t>Never expect the reviewer will understand the extent of the accomplishment;</a:t>
            </a:r>
          </a:p>
          <a:p>
            <a:pPr lvl="1"/>
            <a:r>
              <a:rPr lang="en-US" sz="1800" dirty="0">
                <a:solidFill>
                  <a:srgbClr val="000000"/>
                </a:solidFill>
              </a:rPr>
              <a:t>Stress the value of the work, give them insights into how the reviewer should value the contribution</a:t>
            </a:r>
          </a:p>
          <a:p>
            <a:pPr lvl="1"/>
            <a:r>
              <a:rPr lang="en-US" sz="1800" dirty="0">
                <a:solidFill>
                  <a:srgbClr val="000000"/>
                </a:solidFill>
              </a:rPr>
              <a:t>Highlight how you have gone above and beyond expected norms to foster others and spearhead change</a:t>
            </a:r>
          </a:p>
          <a:p>
            <a:pPr lvl="1"/>
            <a:r>
              <a:rPr lang="en-US" sz="1800" dirty="0">
                <a:solidFill>
                  <a:srgbClr val="000000"/>
                </a:solidFill>
              </a:rPr>
              <a:t>Be up front, honest, and authentic</a:t>
            </a:r>
          </a:p>
          <a:p>
            <a:pPr lvl="1"/>
            <a:endParaRPr lang="en-US" sz="1800" dirty="0"/>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38</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4761765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265795"/>
            <a:ext cx="2549383" cy="2210510"/>
          </a:xfrm>
        </p:spPr>
        <p:txBody>
          <a:bodyPr>
            <a:noAutofit/>
          </a:bodyPr>
          <a:lstStyle/>
          <a:p>
            <a:pPr algn="ctr"/>
            <a:r>
              <a:rPr lang="en-US" sz="2800" b="1" dirty="0"/>
              <a:t>Tips for the Personal Leadership Statement</a:t>
            </a:r>
            <a:br>
              <a:rPr lang="en-US" sz="2800" b="1" dirty="0"/>
            </a:br>
            <a:r>
              <a:rPr lang="en-US" sz="2800" b="1" dirty="0"/>
              <a:t>(cont’d)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74554" y="187287"/>
            <a:ext cx="5712246" cy="4395730"/>
          </a:xfrm>
        </p:spPr>
        <p:txBody>
          <a:bodyPr>
            <a:normAutofit lnSpcReduction="10000"/>
          </a:bodyPr>
          <a:lstStyle/>
          <a:p>
            <a:pPr marL="0" indent="0" algn="l">
              <a:spcBef>
                <a:spcPts val="0"/>
              </a:spcBef>
              <a:spcAft>
                <a:spcPts val="1000"/>
              </a:spcAft>
              <a:buNone/>
            </a:pPr>
            <a:r>
              <a:rPr lang="en-US" sz="2000" dirty="0">
                <a:solidFill>
                  <a:schemeClr val="accent1"/>
                </a:solidFill>
              </a:rPr>
              <a:t>Crafting your Leadership Statement (cont’d)</a:t>
            </a:r>
          </a:p>
          <a:p>
            <a:r>
              <a:rPr lang="en-US" sz="1800" dirty="0">
                <a:solidFill>
                  <a:srgbClr val="000000"/>
                </a:solidFill>
              </a:rPr>
              <a:t>Use numbers to back up your claims (increase in membership, readership, funding, etc.)</a:t>
            </a:r>
          </a:p>
          <a:p>
            <a:r>
              <a:rPr lang="en-US" sz="1800" dirty="0">
                <a:solidFill>
                  <a:srgbClr val="000000"/>
                </a:solidFill>
              </a:rPr>
              <a:t>Use strong action words that convey leadership (don’t overuse led, lead, etc.)</a:t>
            </a:r>
          </a:p>
          <a:p>
            <a:r>
              <a:rPr lang="en-US" sz="1800" dirty="0">
                <a:solidFill>
                  <a:srgbClr val="000000"/>
                </a:solidFill>
              </a:rPr>
              <a:t>State what the end impact is anticipated to be</a:t>
            </a:r>
          </a:p>
          <a:p>
            <a:r>
              <a:rPr lang="en-US" sz="1800" dirty="0">
                <a:solidFill>
                  <a:srgbClr val="000000"/>
                </a:solidFill>
              </a:rPr>
              <a:t>Avoid unrelated fluff:</a:t>
            </a:r>
          </a:p>
          <a:p>
            <a:pPr lvl="1"/>
            <a:r>
              <a:rPr lang="en-US" sz="1800" dirty="0">
                <a:solidFill>
                  <a:srgbClr val="000000"/>
                </a:solidFill>
              </a:rPr>
              <a:t>Too often, content is too focused on biographical elements on why they wanted to become a researcher</a:t>
            </a:r>
          </a:p>
          <a:p>
            <a:pPr lvl="1"/>
            <a:r>
              <a:rPr lang="en-US" sz="1800" dirty="0">
                <a:solidFill>
                  <a:srgbClr val="000000"/>
                </a:solidFill>
              </a:rPr>
              <a:t>Insufficient evidence of leadership can put off reviewers because it doesn’t come to the point quickly enough</a:t>
            </a:r>
          </a:p>
          <a:p>
            <a:pPr lvl="1"/>
            <a:endParaRPr lang="en-US" sz="1800" dirty="0"/>
          </a:p>
          <a:p>
            <a:pPr marL="0" indent="0" algn="l">
              <a:spcBef>
                <a:spcPts val="0"/>
              </a:spcBef>
              <a:spcAft>
                <a:spcPts val="1000"/>
              </a:spcAft>
              <a:buNone/>
            </a:pPr>
            <a:endParaRPr lang="en-US" sz="2000"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39</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22707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630497"/>
            <a:ext cx="2549383" cy="1388124"/>
          </a:xfrm>
        </p:spPr>
        <p:txBody>
          <a:bodyPr>
            <a:noAutofit/>
          </a:bodyPr>
          <a:lstStyle/>
          <a:p>
            <a:pPr algn="ctr"/>
            <a:r>
              <a:rPr lang="en-US" sz="2800" b="1" dirty="0"/>
              <a:t>Overview (cont’d)</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
        <p:nvSpPr>
          <p:cNvPr id="5" name="Content Placeholder 4">
            <a:extLst>
              <a:ext uri="{FF2B5EF4-FFF2-40B4-BE49-F238E27FC236}">
                <a16:creationId xmlns:a16="http://schemas.microsoft.com/office/drawing/2014/main" id="{80E5057B-E433-4AD1-ADE6-9DE98E627172}"/>
              </a:ext>
            </a:extLst>
          </p:cNvPr>
          <p:cNvSpPr>
            <a:spLocks noGrp="1"/>
          </p:cNvSpPr>
          <p:nvPr>
            <p:ph idx="1"/>
          </p:nvPr>
        </p:nvSpPr>
        <p:spPr>
          <a:xfrm>
            <a:off x="3007605" y="319490"/>
            <a:ext cx="5761822" cy="4605050"/>
          </a:xfrm>
        </p:spPr>
        <p:txBody>
          <a:bodyPr>
            <a:normAutofit fontScale="92500"/>
          </a:bodyPr>
          <a:lstStyle/>
          <a:p>
            <a:pPr marL="0" indent="0" algn="l">
              <a:buNone/>
              <a:defRPr/>
            </a:pPr>
            <a:r>
              <a:rPr lang="en-US" sz="1800" b="1" dirty="0">
                <a:solidFill>
                  <a:srgbClr val="000000"/>
                </a:solidFill>
              </a:rPr>
              <a:t>McMaster Internal Deadline</a:t>
            </a:r>
          </a:p>
          <a:p>
            <a:pPr marL="285750" indent="-285750" algn="l">
              <a:buFont typeface="Arial" panose="020B0604020202020204" pitchFamily="34" charset="0"/>
              <a:buChar char="•"/>
              <a:defRPr/>
            </a:pPr>
            <a:r>
              <a:rPr lang="en-US" sz="1800" b="0" dirty="0">
                <a:solidFill>
                  <a:srgbClr val="000000"/>
                </a:solidFill>
              </a:rPr>
              <a:t>Stage 1 – Letter of Intent Package due </a:t>
            </a:r>
            <a:r>
              <a:rPr lang="en-US" sz="1800" dirty="0">
                <a:solidFill>
                  <a:srgbClr val="000000"/>
                </a:solidFill>
              </a:rPr>
              <a:t>Wedne</a:t>
            </a:r>
            <a:r>
              <a:rPr lang="en-US" sz="1800" b="0" dirty="0">
                <a:solidFill>
                  <a:srgbClr val="000000"/>
                </a:solidFill>
              </a:rPr>
              <a:t>sday, September 4, 2024, 10:00 am</a:t>
            </a:r>
          </a:p>
          <a:p>
            <a:pPr marL="0" indent="0" algn="l">
              <a:buNone/>
              <a:defRPr/>
            </a:pPr>
            <a:endParaRPr lang="en-US" sz="1800" b="1" dirty="0">
              <a:solidFill>
                <a:srgbClr val="000000"/>
              </a:solidFill>
            </a:endParaRPr>
          </a:p>
          <a:p>
            <a:pPr marL="0" indent="0" algn="l">
              <a:buNone/>
              <a:defRPr/>
            </a:pPr>
            <a:r>
              <a:rPr lang="en-US" sz="1800" b="1" dirty="0">
                <a:solidFill>
                  <a:srgbClr val="000000"/>
                </a:solidFill>
              </a:rPr>
              <a:t>McMaster’s Agency Quotas* for the 2025-2026 competition</a:t>
            </a:r>
          </a:p>
          <a:p>
            <a:pPr marL="285750" indent="-285750" algn="l">
              <a:buFont typeface="Arial" panose="020B0604020202020204" pitchFamily="34" charset="0"/>
              <a:buChar char="•"/>
              <a:defRPr/>
            </a:pPr>
            <a:r>
              <a:rPr lang="en-US" sz="1800" b="0" dirty="0">
                <a:solidFill>
                  <a:srgbClr val="000000"/>
                </a:solidFill>
              </a:rPr>
              <a:t>CIHR = 9 applicants</a:t>
            </a:r>
          </a:p>
          <a:p>
            <a:pPr marL="285750" indent="-285750" algn="l">
              <a:buFont typeface="Arial" panose="020B0604020202020204" pitchFamily="34" charset="0"/>
              <a:buChar char="•"/>
              <a:defRPr/>
            </a:pPr>
            <a:r>
              <a:rPr lang="en-US" sz="1800" b="0" dirty="0">
                <a:solidFill>
                  <a:srgbClr val="000000"/>
                </a:solidFill>
              </a:rPr>
              <a:t>NSERC = 7 applicants</a:t>
            </a:r>
          </a:p>
          <a:p>
            <a:pPr marL="285750" indent="-285750" algn="l">
              <a:buFont typeface="Arial" panose="020B0604020202020204" pitchFamily="34" charset="0"/>
              <a:buChar char="•"/>
              <a:defRPr/>
            </a:pPr>
            <a:r>
              <a:rPr lang="en-US" sz="1800" b="0" dirty="0">
                <a:solidFill>
                  <a:srgbClr val="000000"/>
                </a:solidFill>
              </a:rPr>
              <a:t>SSHRC = 4 applicants</a:t>
            </a:r>
          </a:p>
          <a:p>
            <a:pPr algn="l">
              <a:defRPr/>
            </a:pPr>
            <a:r>
              <a:rPr lang="en-US" sz="1800" b="1" dirty="0">
                <a:solidFill>
                  <a:srgbClr val="000000"/>
                </a:solidFill>
                <a:effectLst/>
                <a:latin typeface="+mn-lt"/>
                <a:ea typeface="Calibri" panose="020F0502020204030204" pitchFamily="34" charset="0"/>
                <a:cs typeface="Calibri" panose="020F0502020204030204" pitchFamily="34" charset="0"/>
              </a:rPr>
              <a:t>Indigenous applicants </a:t>
            </a:r>
            <a:r>
              <a:rPr lang="en-US" sz="1800" b="0" dirty="0">
                <a:solidFill>
                  <a:srgbClr val="000000"/>
                </a:solidFill>
                <a:effectLst/>
                <a:latin typeface="+mn-lt"/>
                <a:ea typeface="Calibri" panose="020F0502020204030204" pitchFamily="34" charset="0"/>
                <a:cs typeface="Calibri" panose="020F0502020204030204" pitchFamily="34" charset="0"/>
              </a:rPr>
              <a:t>- Institutions may recommend applications from self-identified Indigenous applicants to the Vanier CGS competition above and beyond their institutional quota.</a:t>
            </a:r>
          </a:p>
          <a:p>
            <a:endParaRPr lang="en-CA" dirty="0"/>
          </a:p>
        </p:txBody>
      </p:sp>
    </p:spTree>
    <p:extLst>
      <p:ext uri="{BB962C8B-B14F-4D97-AF65-F5344CB8AC3E}">
        <p14:creationId xmlns:p14="http://schemas.microsoft.com/office/powerpoint/2010/main" val="205779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58223"/>
            <a:ext cx="2549383" cy="952167"/>
          </a:xfrm>
        </p:spPr>
        <p:txBody>
          <a:bodyPr>
            <a:noAutofit/>
          </a:bodyPr>
          <a:lstStyle/>
          <a:p>
            <a:pPr algn="ctr"/>
            <a:r>
              <a:rPr lang="en-US" sz="2800" b="1" dirty="0"/>
              <a:t>Tips for your CCV</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lnSpcReduction="10000"/>
          </a:bodyPr>
          <a:lstStyle/>
          <a:p>
            <a:pPr marL="0" lvl="0" indent="0">
              <a:lnSpc>
                <a:spcPct val="80000"/>
              </a:lnSpc>
              <a:spcBef>
                <a:spcPts val="0"/>
              </a:spcBef>
              <a:spcAft>
                <a:spcPts val="300"/>
              </a:spcAft>
              <a:buNone/>
            </a:pPr>
            <a:r>
              <a:rPr lang="en-US" sz="2000" dirty="0">
                <a:solidFill>
                  <a:srgbClr val="7A003C"/>
                </a:solidFill>
                <a:latin typeface="Arial" charset="0"/>
                <a:ea typeface="Arial" charset="0"/>
                <a:cs typeface="Arial" charset="0"/>
              </a:rPr>
              <a:t>An ‘activity/award/accomplishment’ list </a:t>
            </a:r>
          </a:p>
          <a:p>
            <a:pPr marL="0" lvl="0" indent="0">
              <a:lnSpc>
                <a:spcPct val="80000"/>
              </a:lnSpc>
              <a:spcBef>
                <a:spcPts val="0"/>
              </a:spcBef>
              <a:spcAft>
                <a:spcPts val="300"/>
              </a:spcAft>
              <a:buNone/>
            </a:pPr>
            <a:r>
              <a:rPr lang="en-US" sz="2000" dirty="0">
                <a:solidFill>
                  <a:srgbClr val="7A003C"/>
                </a:solidFill>
                <a:latin typeface="Arial" charset="0"/>
                <a:ea typeface="Arial" charset="0"/>
                <a:cs typeface="Arial" charset="0"/>
              </a:rPr>
              <a:t>that links everything together</a:t>
            </a:r>
          </a:p>
          <a:p>
            <a:pPr marL="0" lvl="0" indent="0">
              <a:lnSpc>
                <a:spcPct val="80000"/>
              </a:lnSpc>
              <a:spcBef>
                <a:spcPts val="0"/>
              </a:spcBef>
              <a:spcAft>
                <a:spcPts val="300"/>
              </a:spcAft>
              <a:buNone/>
            </a:pPr>
            <a:endParaRPr lang="en-US" sz="2000" dirty="0">
              <a:solidFill>
                <a:srgbClr val="7A003C"/>
              </a:solidFill>
              <a:latin typeface="Arial" charset="0"/>
              <a:ea typeface="Arial" charset="0"/>
              <a:cs typeface="Arial" charset="0"/>
            </a:endParaRPr>
          </a:p>
          <a:p>
            <a:pPr algn="l"/>
            <a:r>
              <a:rPr lang="en-US" altLang="en-US" sz="1800" b="0" dirty="0">
                <a:solidFill>
                  <a:srgbClr val="000000"/>
                </a:solidFill>
              </a:rPr>
              <a:t>Your CCV is more than a list of academic and work experiences.  It is evidence of excellence in all categories.  Make sure you are taking full advantage of the CCV</a:t>
            </a:r>
          </a:p>
          <a:p>
            <a:pPr algn="l"/>
            <a:r>
              <a:rPr lang="en-US" altLang="en-US" sz="1800" b="1" dirty="0">
                <a:solidFill>
                  <a:srgbClr val="000000"/>
                </a:solidFill>
              </a:rPr>
              <a:t>Leadership</a:t>
            </a:r>
          </a:p>
          <a:p>
            <a:pPr marL="635000" lvl="1" indent="-317500">
              <a:buSzPct val="100000"/>
              <a:buFont typeface="Arial" panose="020B0604020202020204" pitchFamily="34" charset="0"/>
              <a:buChar char="•"/>
            </a:pPr>
            <a:r>
              <a:rPr lang="en-US" altLang="en-US" sz="1800" dirty="0">
                <a:solidFill>
                  <a:srgbClr val="000000"/>
                </a:solidFill>
              </a:rPr>
              <a:t>Use action words and clearly indicate how you conceived the event/goal and how you got others to implement it </a:t>
            </a:r>
          </a:p>
          <a:p>
            <a:pPr marL="635000" lvl="1" indent="-317500">
              <a:buSzPct val="100000"/>
              <a:buFont typeface="Arial" panose="020B0604020202020204" pitchFamily="34" charset="0"/>
              <a:buChar char="•"/>
            </a:pPr>
            <a:r>
              <a:rPr lang="en-US" altLang="en-US" sz="1800" dirty="0">
                <a:solidFill>
                  <a:srgbClr val="000000"/>
                </a:solidFill>
              </a:rPr>
              <a:t>Give examples, do not just state “I led”. (If there is no evidence of leadership, no credit will be given)</a:t>
            </a:r>
            <a:endParaRPr lang="en-US" altLang="en-US" sz="1800" b="1" dirty="0">
              <a:solidFill>
                <a:srgbClr val="000000"/>
              </a:solidFill>
            </a:endParaRPr>
          </a:p>
          <a:p>
            <a:pPr marL="0" lvl="0" indent="0">
              <a:lnSpc>
                <a:spcPct val="80000"/>
              </a:lnSpc>
              <a:spcBef>
                <a:spcPts val="0"/>
              </a:spcBef>
              <a:spcAft>
                <a:spcPts val="300"/>
              </a:spcAft>
              <a:buNone/>
            </a:pPr>
            <a:endParaRPr lang="en-US" sz="2000" dirty="0">
              <a:solidFill>
                <a:srgbClr val="7A003C"/>
              </a:solidFill>
              <a:latin typeface="Arial" charset="0"/>
              <a:ea typeface="Arial" charset="0"/>
              <a:cs typeface="Arial" charset="0"/>
            </a:endParaRPr>
          </a:p>
          <a:p>
            <a:pPr marL="742950" lvl="1" indent="0">
              <a:spcBef>
                <a:spcPts val="0"/>
              </a:spcBef>
              <a:spcAft>
                <a:spcPts val="1000"/>
              </a:spcAft>
              <a:buNone/>
            </a:pPr>
            <a:endParaRPr lang="en-CA" sz="2000" b="0" dirty="0">
              <a:latin typeface="Arial" charset="0"/>
              <a:ea typeface="Arial" charset="0"/>
              <a:cs typeface="Arial" charset="0"/>
            </a:endParaRPr>
          </a:p>
          <a:p>
            <a:pPr marL="1085850" lvl="1" indent="-342900">
              <a:spcBef>
                <a:spcPts val="0"/>
              </a:spcBef>
              <a:spcAft>
                <a:spcPts val="1000"/>
              </a:spcAft>
              <a:buFont typeface="Wingdings" charset="2"/>
              <a:buChar char="§"/>
            </a:pPr>
            <a:endParaRPr lang="en-US" sz="2900" b="1" dirty="0">
              <a:highlight>
                <a:srgbClr val="FFFF00"/>
              </a:highlight>
              <a:latin typeface="Arial" panose="020B0604020202020204" pitchFamily="34" charset="0"/>
              <a:cs typeface="Arial" panose="020B0604020202020204" pitchFamily="34"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40</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924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714772"/>
            <a:ext cx="2549383" cy="1301079"/>
          </a:xfrm>
        </p:spPr>
        <p:txBody>
          <a:bodyPr>
            <a:noAutofit/>
          </a:bodyPr>
          <a:lstStyle/>
          <a:p>
            <a:pPr algn="ctr"/>
            <a:r>
              <a:rPr lang="en-US" sz="2800" b="1" dirty="0"/>
              <a:t>Tips for your CCV</a:t>
            </a:r>
            <a:br>
              <a:rPr lang="en-US" sz="2800" b="1" dirty="0"/>
            </a:br>
            <a:r>
              <a:rPr lang="en-US" sz="2800" b="1" dirty="0"/>
              <a:t>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fontScale="92500" lnSpcReduction="20000"/>
          </a:bodyPr>
          <a:lstStyle/>
          <a:p>
            <a:pPr marL="0" indent="0" algn="l">
              <a:buNone/>
            </a:pPr>
            <a:r>
              <a:rPr lang="en-US" altLang="en-US" sz="1900" b="1" dirty="0">
                <a:solidFill>
                  <a:srgbClr val="000000"/>
                </a:solidFill>
                <a:latin typeface="+mn-lt"/>
                <a:cs typeface="Calibri" panose="020F0502020204030204" pitchFamily="34" charset="0"/>
              </a:rPr>
              <a:t>Research Potential</a:t>
            </a:r>
          </a:p>
          <a:p>
            <a:pPr marL="635000" lvl="1" indent="-317500">
              <a:buSzPct val="100000"/>
              <a:buFont typeface="Arial" panose="020B0604020202020204" pitchFamily="34" charset="0"/>
              <a:buChar char="•"/>
            </a:pPr>
            <a:r>
              <a:rPr lang="en-US" altLang="en-US" sz="1900" dirty="0">
                <a:solidFill>
                  <a:srgbClr val="000000"/>
                </a:solidFill>
                <a:latin typeface="+mn-lt"/>
                <a:cs typeface="Calibri" panose="020F0502020204030204" pitchFamily="34" charset="0"/>
              </a:rPr>
              <a:t>Make sure journals and articles are up to date</a:t>
            </a:r>
            <a:endParaRPr lang="en-US" altLang="en-US" sz="1900" b="1" dirty="0">
              <a:solidFill>
                <a:srgbClr val="000000"/>
              </a:solidFill>
              <a:latin typeface="+mn-lt"/>
              <a:cs typeface="Calibri" panose="020F0502020204030204" pitchFamily="34" charset="0"/>
            </a:endParaRPr>
          </a:p>
          <a:p>
            <a:pPr marL="0" indent="0" algn="l">
              <a:buNone/>
            </a:pPr>
            <a:endParaRPr lang="en-US" altLang="en-US" sz="1900" dirty="0">
              <a:solidFill>
                <a:srgbClr val="000000"/>
              </a:solidFill>
              <a:latin typeface="+mn-lt"/>
              <a:cs typeface="Calibri" panose="020F0502020204030204" pitchFamily="34" charset="0"/>
            </a:endParaRPr>
          </a:p>
          <a:p>
            <a:pPr marL="0" indent="0" algn="l">
              <a:buNone/>
            </a:pPr>
            <a:r>
              <a:rPr lang="en-US" altLang="en-US" sz="1900" b="1" dirty="0">
                <a:solidFill>
                  <a:srgbClr val="000000"/>
                </a:solidFill>
                <a:latin typeface="+mn-lt"/>
                <a:cs typeface="Calibri" panose="020F0502020204030204" pitchFamily="34" charset="0"/>
              </a:rPr>
              <a:t>Academic Excellence</a:t>
            </a:r>
          </a:p>
          <a:p>
            <a:pPr marL="635000" lvl="1" indent="-317500">
              <a:buSzPct val="100000"/>
              <a:buFont typeface="Arial" panose="020B0604020202020204" pitchFamily="34" charset="0"/>
              <a:buChar char="•"/>
            </a:pPr>
            <a:r>
              <a:rPr lang="en-US" altLang="en-US" sz="1900" dirty="0">
                <a:solidFill>
                  <a:srgbClr val="000000"/>
                </a:solidFill>
                <a:latin typeface="+mn-lt"/>
                <a:cs typeface="Calibri" panose="020F0502020204030204" pitchFamily="34" charset="0"/>
              </a:rPr>
              <a:t>Include all awards and distinctions</a:t>
            </a:r>
          </a:p>
          <a:p>
            <a:pPr marL="0" indent="0" algn="l">
              <a:buNone/>
            </a:pPr>
            <a:endParaRPr lang="en-US" altLang="en-US" sz="1900" dirty="0">
              <a:solidFill>
                <a:srgbClr val="000000"/>
              </a:solidFill>
              <a:latin typeface="+mn-lt"/>
              <a:cs typeface="Calibri" panose="020F0502020204030204" pitchFamily="34" charset="0"/>
            </a:endParaRPr>
          </a:p>
          <a:p>
            <a:pPr marL="0" indent="0" algn="l">
              <a:buNone/>
            </a:pPr>
            <a:r>
              <a:rPr lang="en-US" altLang="en-US" sz="1900" b="1" dirty="0">
                <a:solidFill>
                  <a:srgbClr val="000000"/>
                </a:solidFill>
                <a:latin typeface="+mn-lt"/>
                <a:cs typeface="Calibri" panose="020F0502020204030204" pitchFamily="34" charset="0"/>
              </a:rPr>
              <a:t>Journals/Publications/Proceedings/Knowledge translation</a:t>
            </a:r>
          </a:p>
          <a:p>
            <a:pPr marL="742950" lvl="2" indent="-342900">
              <a:spcAft>
                <a:spcPts val="1200"/>
              </a:spcAft>
              <a:buClr>
                <a:srgbClr val="7A003C"/>
              </a:buClr>
              <a:buFont typeface="Arial"/>
              <a:buChar char="•"/>
            </a:pPr>
            <a:r>
              <a:rPr lang="en-US" altLang="en-US" sz="1900" dirty="0">
                <a:solidFill>
                  <a:srgbClr val="000000"/>
                </a:solidFill>
                <a:latin typeface="+mn-lt"/>
                <a:cs typeface="Calibri" panose="020F0502020204030204" pitchFamily="34" charset="0"/>
              </a:rPr>
              <a:t>State the impact factor of the journal if you want recognition</a:t>
            </a:r>
          </a:p>
          <a:p>
            <a:pPr marL="1187450" lvl="3" indent="-330200">
              <a:spcAft>
                <a:spcPts val="1200"/>
              </a:spcAft>
              <a:buClr>
                <a:srgbClr val="7A003C"/>
              </a:buClr>
              <a:buFont typeface="Arial"/>
              <a:buChar char="•"/>
            </a:pPr>
            <a:r>
              <a:rPr lang="en-US" altLang="en-US" sz="1900" dirty="0">
                <a:solidFill>
                  <a:srgbClr val="000000"/>
                </a:solidFill>
                <a:latin typeface="+mn-lt"/>
                <a:cs typeface="Calibri" panose="020F0502020204030204" pitchFamily="34" charset="0"/>
              </a:rPr>
              <a:t>The committee will not know this information unless you include it</a:t>
            </a:r>
          </a:p>
          <a:p>
            <a:pPr marL="635000" lvl="1" indent="-317500">
              <a:buSzPct val="100000"/>
              <a:buFont typeface="Arial" panose="020B0604020202020204" pitchFamily="34" charset="0"/>
              <a:buChar char="•"/>
            </a:pPr>
            <a:endParaRPr lang="en-CA" sz="2000" b="0" dirty="0">
              <a:latin typeface="Arial" charset="0"/>
              <a:ea typeface="Arial" charset="0"/>
              <a:cs typeface="Arial" charset="0"/>
            </a:endParaRPr>
          </a:p>
          <a:p>
            <a:pPr marL="1085850" lvl="1" indent="-342900">
              <a:spcBef>
                <a:spcPts val="0"/>
              </a:spcBef>
              <a:spcAft>
                <a:spcPts val="1000"/>
              </a:spcAft>
              <a:buFont typeface="Wingdings" charset="2"/>
              <a:buChar char="§"/>
            </a:pPr>
            <a:endParaRPr lang="en-US" sz="2900" b="1" dirty="0">
              <a:highlight>
                <a:srgbClr val="FFFF00"/>
              </a:highlight>
              <a:latin typeface="Arial" panose="020B0604020202020204" pitchFamily="34" charset="0"/>
              <a:cs typeface="Arial" panose="020B0604020202020204" pitchFamily="34"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41</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361938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714772"/>
            <a:ext cx="2549383" cy="1301079"/>
          </a:xfrm>
        </p:spPr>
        <p:txBody>
          <a:bodyPr>
            <a:noAutofit/>
          </a:bodyPr>
          <a:lstStyle/>
          <a:p>
            <a:pPr algn="ctr"/>
            <a:r>
              <a:rPr lang="en-US" sz="2800" b="1" dirty="0"/>
              <a:t>Tips for your CCV</a:t>
            </a:r>
            <a:br>
              <a:rPr lang="en-US" sz="2800" b="1" dirty="0"/>
            </a:br>
            <a:r>
              <a:rPr lang="en-US" sz="2800" b="1" dirty="0"/>
              <a:t>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97617" y="605990"/>
            <a:ext cx="5581832" cy="3518642"/>
          </a:xfrm>
        </p:spPr>
        <p:txBody>
          <a:bodyPr>
            <a:normAutofit/>
          </a:bodyPr>
          <a:lstStyle/>
          <a:p>
            <a:pPr marL="742950" lvl="2" indent="-342900">
              <a:spcAft>
                <a:spcPts val="1200"/>
              </a:spcAft>
              <a:buClr>
                <a:srgbClr val="7A003C"/>
              </a:buClr>
              <a:buFont typeface="Arial"/>
              <a:buChar char="•"/>
            </a:pPr>
            <a:r>
              <a:rPr lang="en-US" altLang="en-US" sz="1900" dirty="0">
                <a:solidFill>
                  <a:srgbClr val="000000"/>
                </a:solidFill>
              </a:rPr>
              <a:t>Reviewers will not work to put a value to a contribution, but will check a stated value</a:t>
            </a:r>
          </a:p>
          <a:p>
            <a:pPr marL="742950" lvl="2" indent="-342900">
              <a:spcAft>
                <a:spcPts val="1200"/>
              </a:spcAft>
              <a:buClr>
                <a:srgbClr val="7A003C"/>
              </a:buClr>
              <a:buFont typeface="Arial"/>
              <a:buChar char="•"/>
            </a:pPr>
            <a:r>
              <a:rPr lang="en-US" altLang="en-US" sz="1900" dirty="0">
                <a:solidFill>
                  <a:srgbClr val="000000"/>
                </a:solidFill>
              </a:rPr>
              <a:t>Few papers with very high impact factors are often considered equivalent to several papers of lesser impact</a:t>
            </a:r>
          </a:p>
          <a:p>
            <a:pPr marL="342900" lvl="2" indent="-342900">
              <a:buClr>
                <a:srgbClr val="7A003C"/>
              </a:buClr>
              <a:buSzPct val="120000"/>
              <a:buFont typeface="Arial"/>
              <a:buChar char="•"/>
            </a:pPr>
            <a:r>
              <a:rPr lang="en-US" altLang="en-US" sz="1900" dirty="0">
                <a:solidFill>
                  <a:srgbClr val="000000"/>
                </a:solidFill>
              </a:rPr>
              <a:t>CIHR &amp; NSERC Candidates may have an average of 2-5 journal articles with a fair number as first author and competitive presentations**</a:t>
            </a:r>
          </a:p>
          <a:p>
            <a:pPr marL="342900" lvl="2" indent="-342900">
              <a:buClr>
                <a:srgbClr val="7A003C"/>
              </a:buClr>
              <a:buSzPct val="120000"/>
              <a:buFont typeface="Arial"/>
              <a:buChar char="•"/>
            </a:pPr>
            <a:endParaRPr lang="en-US" altLang="en-US" sz="1900" dirty="0"/>
          </a:p>
          <a:p>
            <a:pPr marL="317500" lvl="1" indent="0">
              <a:buSzPct val="100000"/>
              <a:buNone/>
            </a:pPr>
            <a:endParaRPr lang="en-CA" sz="2000" b="0" dirty="0">
              <a:latin typeface="Arial" charset="0"/>
              <a:ea typeface="Arial" charset="0"/>
              <a:cs typeface="Arial" charset="0"/>
            </a:endParaRPr>
          </a:p>
          <a:p>
            <a:pPr marL="1085850" lvl="1" indent="-342900">
              <a:spcBef>
                <a:spcPts val="0"/>
              </a:spcBef>
              <a:spcAft>
                <a:spcPts val="1000"/>
              </a:spcAft>
              <a:buFont typeface="Wingdings" charset="2"/>
              <a:buChar char="§"/>
            </a:pPr>
            <a:endParaRPr lang="en-US" sz="2900" b="1" dirty="0">
              <a:highlight>
                <a:srgbClr val="FFFF00"/>
              </a:highlight>
              <a:latin typeface="Arial" panose="020B0604020202020204" pitchFamily="34" charset="0"/>
              <a:cs typeface="Arial" panose="020B0604020202020204" pitchFamily="34"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42</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9910174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714772"/>
            <a:ext cx="2549383" cy="1301079"/>
          </a:xfrm>
        </p:spPr>
        <p:txBody>
          <a:bodyPr>
            <a:noAutofit/>
          </a:bodyPr>
          <a:lstStyle/>
          <a:p>
            <a:pPr algn="ctr"/>
            <a:r>
              <a:rPr lang="en-US" sz="2800" b="1" dirty="0"/>
              <a:t>Tips for your CCV</a:t>
            </a:r>
            <a:br>
              <a:rPr lang="en-US" sz="2800" b="1" dirty="0"/>
            </a:br>
            <a:r>
              <a:rPr lang="en-US" sz="2800" b="1" dirty="0"/>
              <a:t>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4"/>
            <a:ext cx="5581832" cy="4462433"/>
          </a:xfrm>
        </p:spPr>
        <p:txBody>
          <a:bodyPr>
            <a:normAutofit/>
          </a:bodyPr>
          <a:lstStyle/>
          <a:p>
            <a:pPr marL="342900" lvl="2" indent="-342900">
              <a:buClr>
                <a:srgbClr val="7A003C"/>
              </a:buClr>
              <a:buSzPct val="120000"/>
              <a:buFont typeface="Arial"/>
              <a:buChar char="•"/>
            </a:pPr>
            <a:r>
              <a:rPr lang="en-US" altLang="en-US" sz="1800" dirty="0">
                <a:solidFill>
                  <a:srgbClr val="000000"/>
                </a:solidFill>
              </a:rPr>
              <a:t>SSHRC researchers don’t have as many published journal articles</a:t>
            </a:r>
          </a:p>
          <a:p>
            <a:pPr marL="800100" lvl="3" indent="-342900">
              <a:buClr>
                <a:srgbClr val="7A003C"/>
              </a:buClr>
              <a:buSzPct val="120000"/>
              <a:buFont typeface="Arial"/>
              <a:buChar char="•"/>
            </a:pPr>
            <a:r>
              <a:rPr lang="en-US" altLang="en-US" sz="1800" dirty="0">
                <a:solidFill>
                  <a:srgbClr val="000000"/>
                </a:solidFill>
              </a:rPr>
              <a:t>SSHRC candidates may have 1-2 published articles/book chapters and 2-3 conference presentations**</a:t>
            </a:r>
          </a:p>
          <a:p>
            <a:pPr marL="800100" lvl="3" indent="-342900">
              <a:buClr>
                <a:srgbClr val="7A003C"/>
              </a:buClr>
              <a:buSzPct val="120000"/>
              <a:buFont typeface="Arial"/>
              <a:buChar char="•"/>
            </a:pPr>
            <a:endParaRPr lang="en-US" altLang="en-US" sz="1800" dirty="0">
              <a:solidFill>
                <a:srgbClr val="000000"/>
              </a:solidFill>
            </a:endParaRPr>
          </a:p>
          <a:p>
            <a:pPr marL="457200" lvl="3" indent="0">
              <a:buClr>
                <a:srgbClr val="7A003C"/>
              </a:buClr>
              <a:buSzPct val="120000"/>
              <a:buNone/>
            </a:pPr>
            <a:r>
              <a:rPr lang="en-US" altLang="en-US" sz="1800" b="1" dirty="0">
                <a:solidFill>
                  <a:srgbClr val="000000"/>
                </a:solidFill>
              </a:rPr>
              <a:t>**</a:t>
            </a:r>
            <a:r>
              <a:rPr lang="en-US" altLang="en-US" sz="1800" dirty="0">
                <a:solidFill>
                  <a:srgbClr val="000000"/>
                </a:solidFill>
              </a:rPr>
              <a:t>The above statements are dependent on the norm in your field and at what stage you are at in your graduate studies </a:t>
            </a:r>
          </a:p>
          <a:p>
            <a:pPr marL="635000" lvl="1" indent="-317500">
              <a:buSzPct val="100000"/>
              <a:buFont typeface="Arial" panose="020B0604020202020204" pitchFamily="34" charset="0"/>
              <a:buChar char="•"/>
            </a:pPr>
            <a:endParaRPr lang="en-CA" sz="2000" b="0" dirty="0">
              <a:latin typeface="Arial" charset="0"/>
              <a:ea typeface="Arial" charset="0"/>
              <a:cs typeface="Arial" charset="0"/>
            </a:endParaRPr>
          </a:p>
          <a:p>
            <a:pPr marL="1085850" lvl="1" indent="-342900">
              <a:spcBef>
                <a:spcPts val="0"/>
              </a:spcBef>
              <a:spcAft>
                <a:spcPts val="1000"/>
              </a:spcAft>
              <a:buFont typeface="Wingdings" charset="2"/>
              <a:buChar char="§"/>
            </a:pPr>
            <a:endParaRPr lang="en-US" sz="2900" b="1" dirty="0">
              <a:highlight>
                <a:srgbClr val="FFFF00"/>
              </a:highlight>
              <a:latin typeface="Arial" panose="020B0604020202020204" pitchFamily="34" charset="0"/>
              <a:cs typeface="Arial" panose="020B0604020202020204" pitchFamily="34"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43</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5096228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231354" y="1714772"/>
            <a:ext cx="2780737" cy="1301079"/>
          </a:xfrm>
        </p:spPr>
        <p:txBody>
          <a:bodyPr>
            <a:noAutofit/>
          </a:bodyPr>
          <a:lstStyle/>
          <a:p>
            <a:pPr algn="ctr"/>
            <a:r>
              <a:rPr lang="en-US" sz="2800" b="1" dirty="0"/>
              <a:t>Special Circumstances</a:t>
            </a:r>
            <a:br>
              <a:rPr lang="en-US" sz="2800" b="1" dirty="0"/>
            </a:br>
            <a:endParaRPr lang="en-US" sz="2800" b="1" dirty="0"/>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4"/>
            <a:ext cx="5581832" cy="4462433"/>
          </a:xfrm>
        </p:spPr>
        <p:txBody>
          <a:bodyPr>
            <a:normAutofit/>
          </a:bodyPr>
          <a:lstStyle/>
          <a:p>
            <a:pPr marL="342900" lvl="2" indent="-342900">
              <a:buClr>
                <a:srgbClr val="7A003C"/>
              </a:buClr>
              <a:buSzPct val="120000"/>
              <a:buFont typeface="Arial"/>
              <a:buChar char="•"/>
            </a:pPr>
            <a:r>
              <a:rPr lang="en-US" altLang="en-US" sz="1800" dirty="0">
                <a:solidFill>
                  <a:srgbClr val="000000"/>
                </a:solidFill>
              </a:rPr>
              <a:t>Applicants are encouraged to identify any circumstances that may have delayed or interrupted their academic and/or career advancement (if applicable) in the Special Circumstances attachment of their nomination.</a:t>
            </a:r>
          </a:p>
          <a:p>
            <a:pPr marL="342900" lvl="2" indent="-342900">
              <a:buClr>
                <a:srgbClr val="7A003C"/>
              </a:buClr>
              <a:buSzPct val="120000"/>
              <a:buFont typeface="Arial"/>
              <a:buChar char="•"/>
            </a:pPr>
            <a:r>
              <a:rPr lang="en-US" altLang="en-US" sz="1800" dirty="0">
                <a:solidFill>
                  <a:srgbClr val="000000"/>
                </a:solidFill>
              </a:rPr>
              <a:t>Applicants are also encouraged to explain any circumstances (including when gender, race, diversity, ability, sexuality, health disparities, educational access, etc.) that have impacted their academic trajectory in order to allow for a fair assessment of their research achievement.</a:t>
            </a:r>
          </a:p>
          <a:p>
            <a:pPr marL="342900" lvl="2" indent="-342900">
              <a:buClr>
                <a:srgbClr val="7A003C"/>
              </a:buClr>
              <a:buSzPct val="120000"/>
              <a:buFont typeface="Arial"/>
              <a:buChar char="•"/>
            </a:pPr>
            <a:r>
              <a:rPr lang="en-US" altLang="en-US" sz="1800" b="1" dirty="0">
                <a:solidFill>
                  <a:srgbClr val="000000"/>
                </a:solidFill>
              </a:rPr>
              <a:t>Note: Please review </a:t>
            </a:r>
            <a:r>
              <a:rPr lang="en-US" altLang="en-US" sz="1800" b="1" dirty="0">
                <a:hlinkClick r:id="rId3"/>
              </a:rPr>
              <a:t>instructions</a:t>
            </a:r>
            <a:r>
              <a:rPr lang="en-US" altLang="en-US" sz="1800" b="1" dirty="0"/>
              <a:t> </a:t>
            </a:r>
            <a:r>
              <a:rPr lang="en-US" altLang="en-US" sz="1800" b="1" dirty="0">
                <a:solidFill>
                  <a:srgbClr val="000000"/>
                </a:solidFill>
              </a:rPr>
              <a:t>carefully!</a:t>
            </a:r>
          </a:p>
          <a:p>
            <a:pPr marL="635000" lvl="1" indent="-317500">
              <a:buSzPct val="100000"/>
              <a:buFont typeface="Arial" panose="020B0604020202020204" pitchFamily="34" charset="0"/>
              <a:buChar char="•"/>
            </a:pPr>
            <a:endParaRPr lang="en-CA" sz="2000" b="0" dirty="0">
              <a:latin typeface="Arial" charset="0"/>
              <a:ea typeface="Arial" charset="0"/>
              <a:cs typeface="Arial" charset="0"/>
            </a:endParaRPr>
          </a:p>
          <a:p>
            <a:pPr marL="1085850" lvl="1" indent="-342900">
              <a:spcBef>
                <a:spcPts val="0"/>
              </a:spcBef>
              <a:spcAft>
                <a:spcPts val="1000"/>
              </a:spcAft>
              <a:buFont typeface="Wingdings" charset="2"/>
              <a:buChar char="§"/>
            </a:pPr>
            <a:endParaRPr lang="en-US" sz="2900" b="1" dirty="0">
              <a:highlight>
                <a:srgbClr val="FFFF00"/>
              </a:highlight>
              <a:latin typeface="Arial" panose="020B0604020202020204" pitchFamily="34" charset="0"/>
              <a:cs typeface="Arial" panose="020B0604020202020204" pitchFamily="34"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44</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6350051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614035"/>
            <a:ext cx="2549383" cy="1193455"/>
          </a:xfrm>
        </p:spPr>
        <p:txBody>
          <a:bodyPr>
            <a:noAutofit/>
          </a:bodyPr>
          <a:lstStyle/>
          <a:p>
            <a:pPr algn="ctr"/>
            <a:r>
              <a:rPr lang="en-US" sz="2800" b="1" dirty="0"/>
              <a:t>Referee Assessments</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a:bodyPr>
          <a:lstStyle/>
          <a:p>
            <a:pPr marL="342900" indent="-342900" algn="l">
              <a:spcAft>
                <a:spcPts val="1200"/>
              </a:spcAft>
              <a:buSzPct val="100000"/>
              <a:buFont typeface="Arial" panose="020B0604020202020204" pitchFamily="34" charset="0"/>
              <a:buChar char="•"/>
            </a:pPr>
            <a:r>
              <a:rPr lang="en-US" altLang="en-US" sz="1800" b="0" dirty="0">
                <a:solidFill>
                  <a:srgbClr val="000000"/>
                </a:solidFill>
              </a:rPr>
              <a:t>Two Referee assessments are required</a:t>
            </a:r>
          </a:p>
          <a:p>
            <a:pPr marL="342900" indent="-342900" algn="l">
              <a:spcAft>
                <a:spcPts val="1200"/>
              </a:spcAft>
              <a:buSzPct val="100000"/>
              <a:buFont typeface="Arial" panose="020B0604020202020204" pitchFamily="34" charset="0"/>
              <a:buChar char="•"/>
            </a:pPr>
            <a:r>
              <a:rPr lang="en-US" altLang="en-US" sz="1800" b="0" dirty="0">
                <a:solidFill>
                  <a:srgbClr val="000000"/>
                </a:solidFill>
              </a:rPr>
              <a:t>Applicants should contact their selected referees to seek their agreement to provide an assessment </a:t>
            </a:r>
            <a:r>
              <a:rPr lang="en-US" altLang="en-US" sz="1800" b="1" dirty="0">
                <a:solidFill>
                  <a:srgbClr val="000000"/>
                </a:solidFill>
              </a:rPr>
              <a:t>well in advance </a:t>
            </a:r>
            <a:r>
              <a:rPr lang="en-US" altLang="en-US" sz="1800" b="0" dirty="0">
                <a:solidFill>
                  <a:srgbClr val="000000"/>
                </a:solidFill>
              </a:rPr>
              <a:t>of the application deadline date</a:t>
            </a:r>
          </a:p>
          <a:p>
            <a:pPr marL="342900" indent="-342900" algn="l">
              <a:spcAft>
                <a:spcPts val="1200"/>
              </a:spcAft>
              <a:buSzPct val="100000"/>
              <a:buFont typeface="Arial" panose="020B0604020202020204" pitchFamily="34" charset="0"/>
              <a:buChar char="•"/>
            </a:pPr>
            <a:r>
              <a:rPr lang="en-US" altLang="en-US" sz="1800" b="0" dirty="0">
                <a:solidFill>
                  <a:srgbClr val="000000"/>
                </a:solidFill>
              </a:rPr>
              <a:t>You are responsible for supplying your referees with the documents necessary for them to write their respective letters</a:t>
            </a:r>
          </a:p>
          <a:p>
            <a:pPr marL="0" indent="0" algn="l">
              <a:spcBef>
                <a:spcPts val="0"/>
              </a:spcBef>
              <a:spcAft>
                <a:spcPts val="1000"/>
              </a:spcAft>
              <a:buNone/>
            </a:pPr>
            <a:endParaRPr lang="en-US" sz="1900" dirty="0">
              <a:ea typeface="Arial" charset="0"/>
              <a:cs typeface="Arial" charset="0"/>
            </a:endParaRPr>
          </a:p>
          <a:p>
            <a:pPr marL="0" indent="0" algn="l">
              <a:spcBef>
                <a:spcPts val="0"/>
              </a:spcBef>
              <a:spcAft>
                <a:spcPts val="1000"/>
              </a:spcAft>
              <a:buNone/>
            </a:pPr>
            <a:endParaRPr lang="en-CA" sz="19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45</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797280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32491"/>
            <a:ext cx="2549383" cy="1193455"/>
          </a:xfrm>
        </p:spPr>
        <p:txBody>
          <a:bodyPr>
            <a:noAutofit/>
          </a:bodyPr>
          <a:lstStyle/>
          <a:p>
            <a:pPr algn="ctr"/>
            <a:r>
              <a:rPr lang="en-US" sz="2800" b="1" dirty="0"/>
              <a:t>Referee Assessments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a:bodyPr>
          <a:lstStyle/>
          <a:p>
            <a:pPr marL="285750" indent="-285750" algn="l">
              <a:spcAft>
                <a:spcPts val="1200"/>
              </a:spcAft>
              <a:buFont typeface="Arial" panose="020B0604020202020204" pitchFamily="34" charset="0"/>
              <a:buChar char="•"/>
            </a:pPr>
            <a:r>
              <a:rPr lang="en-US" altLang="en-US" sz="1800" b="0" dirty="0">
                <a:solidFill>
                  <a:srgbClr val="000000"/>
                </a:solidFill>
              </a:rPr>
              <a:t>Applicants are encouraged to consider the full range of potential referees, including experts who could best provide relevant evidence, perspectives, and insight to support the review of the applicant's application in light of the </a:t>
            </a:r>
            <a:r>
              <a:rPr lang="en-US" altLang="en-US" sz="1800" b="0" u="sng" dirty="0">
                <a:solidFill>
                  <a:srgbClr val="5E6971"/>
                </a:solidFill>
                <a:hlinkClick r:id="rId3"/>
              </a:rPr>
              <a:t>selection criteria</a:t>
            </a:r>
            <a:r>
              <a:rPr lang="en-US" altLang="en-US" sz="1800" b="0" dirty="0">
                <a:solidFill>
                  <a:srgbClr val="5E6971"/>
                </a:solidFill>
              </a:rPr>
              <a:t> </a:t>
            </a:r>
            <a:r>
              <a:rPr lang="en-US" altLang="en-US" sz="1800" b="0" dirty="0">
                <a:solidFill>
                  <a:srgbClr val="000000"/>
                </a:solidFill>
              </a:rPr>
              <a:t>(i.e., Academic Excellence, Research Potential and Leadership)</a:t>
            </a:r>
          </a:p>
          <a:p>
            <a:pPr marL="342900" indent="-342900">
              <a:spcAft>
                <a:spcPts val="1200"/>
              </a:spcAft>
              <a:buSzPct val="100000"/>
              <a:buFont typeface="Arial" panose="020B0604020202020204" pitchFamily="34" charset="0"/>
              <a:buChar char="•"/>
            </a:pPr>
            <a:r>
              <a:rPr lang="en-US" altLang="en-US" sz="1800" b="0" dirty="0">
                <a:solidFill>
                  <a:srgbClr val="000000"/>
                </a:solidFill>
              </a:rPr>
              <a:t>SGS has included a Major Scholarship Support Letter Guide on our </a:t>
            </a:r>
            <a:r>
              <a:rPr lang="en-US" altLang="en-US" sz="1800" b="0" dirty="0">
                <a:solidFill>
                  <a:srgbClr val="5E6971"/>
                </a:solidFill>
                <a:hlinkClick r:id="rId4"/>
              </a:rPr>
              <a:t>Vanier information website</a:t>
            </a:r>
            <a:r>
              <a:rPr lang="en-US" altLang="en-US" sz="1800" b="0" dirty="0">
                <a:solidFill>
                  <a:srgbClr val="000000"/>
                </a:solidFill>
              </a:rPr>
              <a:t>. It is in your best interest to download and forward this PowerPoint presentation to your referees.</a:t>
            </a:r>
          </a:p>
          <a:p>
            <a:pPr marL="342900" indent="-342900" algn="l">
              <a:spcAft>
                <a:spcPts val="1200"/>
              </a:spcAft>
              <a:buSzPct val="100000"/>
              <a:buFont typeface="Arial" panose="020B0604020202020204" pitchFamily="34" charset="0"/>
              <a:buChar char="•"/>
            </a:pPr>
            <a:endParaRPr lang="en-US" altLang="en-US" sz="1800" b="0" dirty="0">
              <a:solidFill>
                <a:srgbClr val="5E6971"/>
              </a:solidFill>
            </a:endParaRPr>
          </a:p>
          <a:p>
            <a:pPr marL="0" indent="0" algn="l">
              <a:spcBef>
                <a:spcPts val="0"/>
              </a:spcBef>
              <a:spcAft>
                <a:spcPts val="1000"/>
              </a:spcAft>
              <a:buNone/>
            </a:pPr>
            <a:endParaRPr lang="en-US" sz="1900" dirty="0">
              <a:ea typeface="Arial" charset="0"/>
              <a:cs typeface="Arial" charset="0"/>
            </a:endParaRPr>
          </a:p>
          <a:p>
            <a:pPr marL="0" indent="0" algn="l">
              <a:spcBef>
                <a:spcPts val="0"/>
              </a:spcBef>
              <a:spcAft>
                <a:spcPts val="1000"/>
              </a:spcAft>
              <a:buNone/>
            </a:pPr>
            <a:endParaRPr lang="en-CA" sz="1900" b="0" dirty="0">
              <a:latin typeface="Arial" charset="0"/>
              <a:ea typeface="Arial" charset="0"/>
              <a:cs typeface="Arial" charset="0"/>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46</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1562795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558314"/>
            <a:ext cx="2549383" cy="1741810"/>
          </a:xfrm>
        </p:spPr>
        <p:txBody>
          <a:bodyPr>
            <a:noAutofit/>
          </a:bodyPr>
          <a:lstStyle/>
          <a:p>
            <a:pPr algn="ctr"/>
            <a:r>
              <a:rPr lang="en-US" sz="2800" b="1" dirty="0"/>
              <a:t>Leadership Reference Letters for Vanier</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a:bodyPr>
          <a:lstStyle/>
          <a:p>
            <a:pPr marL="285750" indent="-285750" algn="l">
              <a:buFont typeface="Arial" panose="020B0604020202020204" pitchFamily="34" charset="0"/>
              <a:buChar char="•"/>
              <a:defRPr/>
            </a:pPr>
            <a:r>
              <a:rPr lang="en-US" altLang="en-US" sz="1800" b="0" dirty="0">
                <a:solidFill>
                  <a:srgbClr val="000000"/>
                </a:solidFill>
              </a:rPr>
              <a:t>Two Leadership reference letters are required</a:t>
            </a:r>
          </a:p>
          <a:p>
            <a:pPr marL="285750" indent="-285750" algn="l">
              <a:buFont typeface="Arial" panose="020B0604020202020204" pitchFamily="34" charset="0"/>
              <a:buChar char="•"/>
              <a:defRPr/>
            </a:pPr>
            <a:r>
              <a:rPr lang="en-US" altLang="en-US" sz="1800" b="0" dirty="0">
                <a:solidFill>
                  <a:srgbClr val="000000"/>
                </a:solidFill>
              </a:rPr>
              <a:t>These letters should ideally be written by references who know you in a non-academic capacity and can speak to how your personal trajectory reflects the </a:t>
            </a:r>
            <a:r>
              <a:rPr lang="en-US" altLang="en-US" sz="1800" b="0" u="sng" dirty="0">
                <a:solidFill>
                  <a:srgbClr val="5E6971"/>
                </a:solidFill>
                <a:hlinkClick r:id="rId3"/>
              </a:rPr>
              <a:t>Leadership evaluation criterion</a:t>
            </a:r>
            <a:endParaRPr lang="en-US" altLang="en-US" sz="1800" b="0" dirty="0">
              <a:solidFill>
                <a:srgbClr val="5E6971"/>
              </a:solidFill>
            </a:endParaRPr>
          </a:p>
          <a:p>
            <a:pPr marL="285750" indent="-285750" algn="l">
              <a:buFont typeface="Arial" panose="020B0604020202020204" pitchFamily="34" charset="0"/>
              <a:buChar char="•"/>
              <a:defRPr/>
            </a:pPr>
            <a:r>
              <a:rPr lang="en-US" altLang="en-US" sz="1800" b="0" dirty="0">
                <a:solidFill>
                  <a:srgbClr val="000000"/>
                </a:solidFill>
              </a:rPr>
              <a:t>In order to facilitate this, you may wish to share your </a:t>
            </a:r>
            <a:r>
              <a:rPr lang="en-US" altLang="en-US" sz="1800" b="0" u="sng" dirty="0">
                <a:solidFill>
                  <a:srgbClr val="5E6971"/>
                </a:solidFill>
                <a:hlinkClick r:id="rId4"/>
              </a:rPr>
              <a:t>Personal Leadership Statement</a:t>
            </a:r>
            <a:r>
              <a:rPr lang="en-US" altLang="en-US" sz="1800" b="0" dirty="0">
                <a:solidFill>
                  <a:srgbClr val="5E6971"/>
                </a:solidFill>
              </a:rPr>
              <a:t> </a:t>
            </a:r>
            <a:r>
              <a:rPr lang="en-US" altLang="en-US" sz="1800" b="0" dirty="0">
                <a:solidFill>
                  <a:srgbClr val="000000"/>
                </a:solidFill>
              </a:rPr>
              <a:t>with them</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47</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6255289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318411"/>
            <a:ext cx="2549383" cy="2221616"/>
          </a:xfrm>
        </p:spPr>
        <p:txBody>
          <a:bodyPr>
            <a:noAutofit/>
          </a:bodyPr>
          <a:lstStyle/>
          <a:p>
            <a:pPr algn="ctr"/>
            <a:r>
              <a:rPr lang="en-US" sz="2800" b="1" dirty="0"/>
              <a:t>Leadership Reference Letters for Vanier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a:bodyPr>
          <a:lstStyle/>
          <a:p>
            <a:pPr algn="l">
              <a:defRPr/>
            </a:pPr>
            <a:r>
              <a:rPr lang="en-US" altLang="en-US" sz="1800" b="0" dirty="0">
                <a:solidFill>
                  <a:srgbClr val="000000"/>
                </a:solidFill>
              </a:rPr>
              <a:t>Ask your leadership reference letter writers to respond to the following:</a:t>
            </a:r>
          </a:p>
          <a:p>
            <a:pPr marL="285750" indent="-285750" algn="l">
              <a:buFont typeface="Arial" panose="020B0604020202020204" pitchFamily="34" charset="0"/>
              <a:buChar char="•"/>
              <a:defRPr/>
            </a:pPr>
            <a:r>
              <a:rPr lang="en-US" altLang="en-US" sz="1800" b="0" dirty="0">
                <a:solidFill>
                  <a:srgbClr val="000000"/>
                </a:solidFill>
              </a:rPr>
              <a:t>Referencing your life and research trajectory, provide an assessment of </a:t>
            </a:r>
            <a:r>
              <a:rPr lang="en-US" altLang="en-US" sz="1800" b="0" u="sng" dirty="0">
                <a:solidFill>
                  <a:srgbClr val="5E6971"/>
                </a:solidFill>
                <a:hlinkClick r:id="rId3"/>
              </a:rPr>
              <a:t>demonstrated and potential leadership ability</a:t>
            </a:r>
            <a:r>
              <a:rPr lang="en-US" altLang="en-US" sz="1800" b="0" dirty="0">
                <a:solidFill>
                  <a:srgbClr val="5E6971"/>
                </a:solidFill>
              </a:rPr>
              <a:t> </a:t>
            </a:r>
            <a:r>
              <a:rPr lang="en-US" altLang="en-US" sz="1800" b="0" dirty="0">
                <a:solidFill>
                  <a:srgbClr val="000000"/>
                </a:solidFill>
              </a:rPr>
              <a:t>and check your application for spelling, grammar, and formatting</a:t>
            </a:r>
          </a:p>
          <a:p>
            <a:pPr marL="285750" indent="-285750">
              <a:buFont typeface="Arial" panose="020B0604020202020204" pitchFamily="34" charset="0"/>
              <a:buChar char="•"/>
              <a:defRPr/>
            </a:pPr>
            <a:r>
              <a:rPr lang="en-US" altLang="en-US" sz="1800" b="0" dirty="0">
                <a:solidFill>
                  <a:srgbClr val="000000"/>
                </a:solidFill>
              </a:rPr>
              <a:t>Referee should elaborate on how you have gone above and beyond the opportunities presented in order to achieve a goal, contribute to your community, or how you have taken on responsibility for others </a:t>
            </a:r>
          </a:p>
          <a:p>
            <a:pPr marL="285750" indent="-285750" algn="l">
              <a:buFont typeface="Arial" panose="020B0604020202020204" pitchFamily="34" charset="0"/>
              <a:buChar char="•"/>
              <a:defRPr/>
            </a:pPr>
            <a:endParaRPr lang="en-US" altLang="en-US" sz="1800" b="0" dirty="0">
              <a:solidFill>
                <a:srgbClr val="5E6971"/>
              </a:solidFill>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48</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1874208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318411"/>
            <a:ext cx="2549383" cy="2221616"/>
          </a:xfrm>
        </p:spPr>
        <p:txBody>
          <a:bodyPr>
            <a:noAutofit/>
          </a:bodyPr>
          <a:lstStyle/>
          <a:p>
            <a:pPr algn="ctr"/>
            <a:r>
              <a:rPr lang="en-US" sz="2800" b="1" dirty="0"/>
              <a:t>Leadership Reference Letters for Vanier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a:bodyPr>
          <a:lstStyle/>
          <a:p>
            <a:pPr marL="285750" indent="-285750" algn="l">
              <a:spcAft>
                <a:spcPts val="1200"/>
              </a:spcAft>
              <a:buFont typeface="Arial" panose="020B0604020202020204" pitchFamily="34" charset="0"/>
              <a:buChar char="•"/>
            </a:pPr>
            <a:r>
              <a:rPr lang="en-US" altLang="en-US" sz="1800" b="0" dirty="0">
                <a:solidFill>
                  <a:srgbClr val="000000"/>
                </a:solidFill>
              </a:rPr>
              <a:t>Referee should provide context for the committee that illuminates how your participation in activities (volunteer, work, sport, art, or any other participation) that goes above and beyond active participation and becomes leadership</a:t>
            </a:r>
          </a:p>
          <a:p>
            <a:pPr marL="285750" indent="-285750" algn="l">
              <a:spcAft>
                <a:spcPts val="1200"/>
              </a:spcAft>
              <a:buFont typeface="Arial" panose="020B0604020202020204" pitchFamily="34" charset="0"/>
              <a:buChar char="•"/>
            </a:pPr>
            <a:r>
              <a:rPr lang="en-US" altLang="en-US" sz="1800" b="0" dirty="0">
                <a:solidFill>
                  <a:srgbClr val="000000"/>
                </a:solidFill>
              </a:rPr>
              <a:t>Be aware that high achievement, while admirable, does not necessarily constitute leadership</a:t>
            </a:r>
          </a:p>
          <a:p>
            <a:pPr marL="0" indent="0" algn="l">
              <a:buNone/>
              <a:defRPr/>
            </a:pPr>
            <a:endParaRPr lang="en-US" altLang="en-US" sz="1800" b="0" dirty="0">
              <a:solidFill>
                <a:srgbClr val="5E6971"/>
              </a:solidFill>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49</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96392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25173"/>
            <a:ext cx="2549383" cy="927114"/>
          </a:xfrm>
        </p:spPr>
        <p:txBody>
          <a:bodyPr>
            <a:noAutofit/>
          </a:bodyPr>
          <a:lstStyle/>
          <a:p>
            <a:pPr algn="ctr"/>
            <a:r>
              <a:rPr lang="en-US" sz="2800" b="1" dirty="0"/>
              <a:t>Overview (cont’d)</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5</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5" name="Content Placeholder 4">
            <a:extLst>
              <a:ext uri="{FF2B5EF4-FFF2-40B4-BE49-F238E27FC236}">
                <a16:creationId xmlns:a16="http://schemas.microsoft.com/office/drawing/2014/main" id="{80E5057B-E433-4AD1-ADE6-9DE98E627172}"/>
              </a:ext>
            </a:extLst>
          </p:cNvPr>
          <p:cNvSpPr>
            <a:spLocks noGrp="1"/>
          </p:cNvSpPr>
          <p:nvPr>
            <p:ph idx="1"/>
          </p:nvPr>
        </p:nvSpPr>
        <p:spPr>
          <a:xfrm>
            <a:off x="3007605" y="616944"/>
            <a:ext cx="5761822" cy="3944039"/>
          </a:xfrm>
        </p:spPr>
        <p:txBody>
          <a:bodyPr>
            <a:normAutofit/>
          </a:bodyPr>
          <a:lstStyle/>
          <a:p>
            <a:pPr marL="0" indent="0" algn="l">
              <a:buNone/>
              <a:defRPr/>
            </a:pPr>
            <a:r>
              <a:rPr lang="en-US" sz="1800" b="1" dirty="0">
                <a:solidFill>
                  <a:srgbClr val="000000"/>
                </a:solidFill>
              </a:rPr>
              <a:t>McMaster Quotas and Results for the last 5 years</a:t>
            </a:r>
          </a:p>
          <a:p>
            <a:pPr algn="l">
              <a:defRPr/>
            </a:pPr>
            <a:endParaRPr lang="en-US" sz="1400" dirty="0"/>
          </a:p>
          <a:p>
            <a:endParaRPr lang="en-CA" dirty="0"/>
          </a:p>
        </p:txBody>
      </p:sp>
      <p:sp>
        <p:nvSpPr>
          <p:cNvPr id="4" name="TextBox 3">
            <a:extLst>
              <a:ext uri="{FF2B5EF4-FFF2-40B4-BE49-F238E27FC236}">
                <a16:creationId xmlns:a16="http://schemas.microsoft.com/office/drawing/2014/main" id="{E40CD983-844B-49DC-BE32-0C041BA0E627}"/>
              </a:ext>
            </a:extLst>
          </p:cNvPr>
          <p:cNvSpPr txBox="1"/>
          <p:nvPr/>
        </p:nvSpPr>
        <p:spPr>
          <a:xfrm>
            <a:off x="3101390" y="1134568"/>
            <a:ext cx="5285983" cy="2308324"/>
          </a:xfrm>
          <a:prstGeom prst="rect">
            <a:avLst/>
          </a:prstGeom>
          <a:noFill/>
        </p:spPr>
        <p:txBody>
          <a:bodyPr wrap="square" rtlCol="0">
            <a:spAutoFit/>
          </a:bodyPr>
          <a:lstStyle/>
          <a:p>
            <a:r>
              <a:rPr lang="en-CA" b="1" dirty="0">
                <a:solidFill>
                  <a:srgbClr val="000000"/>
                </a:solidFill>
              </a:rPr>
              <a:t>CIHR</a:t>
            </a:r>
          </a:p>
          <a:p>
            <a:endParaRPr lang="en-CA" b="1" dirty="0">
              <a:solidFill>
                <a:srgbClr val="000000"/>
              </a:solidFill>
            </a:endParaRPr>
          </a:p>
          <a:p>
            <a:pPr marL="285750" indent="-285750">
              <a:buFont typeface="Arial" panose="020B0604020202020204" pitchFamily="34" charset="0"/>
              <a:buChar char="•"/>
            </a:pPr>
            <a:r>
              <a:rPr lang="en-CA" dirty="0">
                <a:solidFill>
                  <a:srgbClr val="000000"/>
                </a:solidFill>
              </a:rPr>
              <a:t>2020/21 Quota – 10, Received – 1</a:t>
            </a:r>
          </a:p>
          <a:p>
            <a:pPr marL="285750" indent="-285750">
              <a:buFont typeface="Arial" panose="020B0604020202020204" pitchFamily="34" charset="0"/>
              <a:buChar char="•"/>
            </a:pPr>
            <a:r>
              <a:rPr lang="en-CA" dirty="0">
                <a:solidFill>
                  <a:srgbClr val="000000"/>
                </a:solidFill>
              </a:rPr>
              <a:t>2021/22 Quota – 11, Received – 2</a:t>
            </a:r>
          </a:p>
          <a:p>
            <a:pPr marL="285750" indent="-285750">
              <a:buFont typeface="Arial" panose="020B0604020202020204" pitchFamily="34" charset="0"/>
              <a:buChar char="•"/>
            </a:pPr>
            <a:r>
              <a:rPr lang="en-CA" dirty="0">
                <a:solidFill>
                  <a:srgbClr val="000000"/>
                </a:solidFill>
              </a:rPr>
              <a:t>2022/23 Quota – 10, Received – 5</a:t>
            </a:r>
          </a:p>
          <a:p>
            <a:pPr marL="285750" indent="-285750">
              <a:buFont typeface="Arial" panose="020B0604020202020204" pitchFamily="34" charset="0"/>
              <a:buChar char="•"/>
            </a:pPr>
            <a:r>
              <a:rPr lang="en-CA" dirty="0">
                <a:solidFill>
                  <a:srgbClr val="000000"/>
                </a:solidFill>
              </a:rPr>
              <a:t>2023/24 Quota – 11, Received – 5</a:t>
            </a:r>
          </a:p>
          <a:p>
            <a:pPr marL="285750" indent="-285750">
              <a:buFont typeface="Arial" panose="020B0604020202020204" pitchFamily="34" charset="0"/>
              <a:buChar char="•"/>
            </a:pPr>
            <a:r>
              <a:rPr lang="en-CA" dirty="0">
                <a:solidFill>
                  <a:srgbClr val="000000"/>
                </a:solidFill>
              </a:rPr>
              <a:t>2024/25 Quota – 11, Received – 2 </a:t>
            </a:r>
          </a:p>
          <a:p>
            <a:endParaRPr lang="en-CA" b="1" dirty="0"/>
          </a:p>
        </p:txBody>
      </p:sp>
    </p:spTree>
    <p:extLst>
      <p:ext uri="{BB962C8B-B14F-4D97-AF65-F5344CB8AC3E}">
        <p14:creationId xmlns:p14="http://schemas.microsoft.com/office/powerpoint/2010/main" val="10511398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08351"/>
            <a:ext cx="2549383" cy="804824"/>
          </a:xfrm>
        </p:spPr>
        <p:txBody>
          <a:bodyPr>
            <a:noAutofit/>
          </a:bodyPr>
          <a:lstStyle/>
          <a:p>
            <a:pPr algn="ctr"/>
            <a:r>
              <a:rPr lang="en-US" sz="2800" b="1" dirty="0"/>
              <a:t>Final Tips</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297455"/>
            <a:ext cx="5581832" cy="4263528"/>
          </a:xfrm>
        </p:spPr>
        <p:txBody>
          <a:bodyPr>
            <a:normAutofit fontScale="77500" lnSpcReduction="20000"/>
          </a:bodyPr>
          <a:lstStyle/>
          <a:p>
            <a:r>
              <a:rPr lang="en-US" sz="2900" dirty="0">
                <a:solidFill>
                  <a:srgbClr val="000000"/>
                </a:solidFill>
              </a:rPr>
              <a:t>Seek past applications from other students, particularly those that have been successful in some way</a:t>
            </a:r>
          </a:p>
          <a:p>
            <a:r>
              <a:rPr lang="en-US" sz="2900" dirty="0">
                <a:solidFill>
                  <a:srgbClr val="000000"/>
                </a:solidFill>
              </a:rPr>
              <a:t>Discuss your statement with a supervisor, department chair, past winner or Vanier Committee Member</a:t>
            </a:r>
          </a:p>
          <a:p>
            <a:r>
              <a:rPr lang="en-US" sz="2900" dirty="0">
                <a:solidFill>
                  <a:srgbClr val="000000"/>
                </a:solidFill>
              </a:rPr>
              <a:t>Expect to write, review, edit, re-write</a:t>
            </a:r>
          </a:p>
          <a:p>
            <a:r>
              <a:rPr lang="en-US" sz="2900" dirty="0">
                <a:solidFill>
                  <a:srgbClr val="000000"/>
                </a:solidFill>
              </a:rPr>
              <a:t>…. Preparing this application provides an opportunity to really know yourself and continue to build on your strengths!  </a:t>
            </a:r>
          </a:p>
          <a:p>
            <a:pPr marL="0" indent="0" algn="l">
              <a:spcBef>
                <a:spcPts val="0"/>
              </a:spcBef>
              <a:spcAft>
                <a:spcPts val="1000"/>
              </a:spcAft>
              <a:buNone/>
            </a:pPr>
            <a:endParaRPr lang="en-CA" sz="1800" b="0" dirty="0">
              <a:latin typeface="Arial" charset="0"/>
              <a:ea typeface="Arial" charset="0"/>
              <a:cs typeface="Arial" charset="0"/>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50</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4943323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921100"/>
            <a:ext cx="2549383" cy="678893"/>
          </a:xfrm>
        </p:spPr>
        <p:txBody>
          <a:bodyPr>
            <a:noAutofit/>
          </a:bodyPr>
          <a:lstStyle/>
          <a:p>
            <a:pPr algn="ctr"/>
            <a:r>
              <a:rPr lang="en-US" sz="2800" b="1" dirty="0"/>
              <a:t>Thank you!</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077845" y="1078508"/>
            <a:ext cx="5752593" cy="2713969"/>
          </a:xfrm>
        </p:spPr>
        <p:txBody>
          <a:bodyPr>
            <a:noAutofit/>
          </a:bodyPr>
          <a:lstStyle/>
          <a:p>
            <a:pPr marL="0" indent="0" algn="ctr">
              <a:spcBef>
                <a:spcPts val="0"/>
              </a:spcBef>
              <a:spcAft>
                <a:spcPts val="1000"/>
              </a:spcAft>
              <a:buNone/>
            </a:pPr>
            <a:r>
              <a:rPr lang="en-CA" sz="2400" b="0" dirty="0">
                <a:solidFill>
                  <a:srgbClr val="000000"/>
                </a:solidFill>
                <a:latin typeface="Arial" charset="0"/>
                <a:ea typeface="Arial" charset="0"/>
                <a:cs typeface="Arial" charset="0"/>
              </a:rPr>
              <a:t>A very special thanks to all our speakers today!</a:t>
            </a:r>
          </a:p>
          <a:p>
            <a:pPr marL="0" indent="0" algn="ctr">
              <a:spcBef>
                <a:spcPts val="0"/>
              </a:spcBef>
              <a:spcAft>
                <a:spcPts val="1000"/>
              </a:spcAft>
              <a:buNone/>
            </a:pPr>
            <a:endParaRPr lang="en-CA" sz="2400" dirty="0">
              <a:solidFill>
                <a:srgbClr val="000000"/>
              </a:solidFill>
              <a:ea typeface="Arial" charset="0"/>
              <a:cs typeface="Arial" charset="0"/>
            </a:endParaRPr>
          </a:p>
          <a:p>
            <a:pPr marL="0" indent="0" algn="ctr">
              <a:spcBef>
                <a:spcPts val="0"/>
              </a:spcBef>
              <a:spcAft>
                <a:spcPts val="1000"/>
              </a:spcAft>
              <a:buNone/>
            </a:pPr>
            <a:r>
              <a:rPr lang="en-CA" sz="2400" b="0" dirty="0">
                <a:solidFill>
                  <a:srgbClr val="000000"/>
                </a:solidFill>
                <a:latin typeface="Arial" charset="0"/>
                <a:ea typeface="Arial" charset="0"/>
                <a:cs typeface="Arial" charset="0"/>
              </a:rPr>
              <a:t>Let’s break a McMaster record in 2025 for the most Vanier Scholarships!</a:t>
            </a:r>
          </a:p>
          <a:p>
            <a:pPr marL="342900" indent="-342900" algn="l">
              <a:spcBef>
                <a:spcPts val="0"/>
              </a:spcBef>
              <a:spcAft>
                <a:spcPts val="1000"/>
              </a:spcAft>
              <a:buFont typeface="Wingdings" charset="2"/>
              <a:buChar char="§"/>
            </a:pPr>
            <a:endParaRPr lang="en-CA" sz="1800" b="0" dirty="0">
              <a:latin typeface="Arial" charset="0"/>
              <a:ea typeface="Arial" charset="0"/>
              <a:cs typeface="Arial" charset="0"/>
            </a:endParaRP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51</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39844821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08351"/>
            <a:ext cx="2549383" cy="804824"/>
          </a:xfrm>
        </p:spPr>
        <p:txBody>
          <a:bodyPr>
            <a:noAutofit/>
          </a:bodyPr>
          <a:lstStyle/>
          <a:p>
            <a:pPr algn="ctr"/>
            <a:r>
              <a:rPr lang="en-US" sz="2800" b="1" dirty="0"/>
              <a:t>Questions?</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52</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
        <p:nvSpPr>
          <p:cNvPr id="7" name="Rectangle 3">
            <a:extLst>
              <a:ext uri="{FF2B5EF4-FFF2-40B4-BE49-F238E27FC236}">
                <a16:creationId xmlns:a16="http://schemas.microsoft.com/office/drawing/2014/main" id="{23F1E710-4AE2-4EDE-A219-13E702FD97F8}"/>
              </a:ext>
            </a:extLst>
          </p:cNvPr>
          <p:cNvSpPr txBox="1">
            <a:spLocks noGrp="1" noChangeArrowheads="1"/>
          </p:cNvSpPr>
          <p:nvPr>
            <p:ph idx="1"/>
          </p:nvPr>
        </p:nvSpPr>
        <p:spPr bwMode="auto">
          <a:xfrm>
            <a:off x="3104968" y="918655"/>
            <a:ext cx="5753100" cy="2897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7A003C"/>
              </a:buClr>
              <a:buSzPct val="120000"/>
              <a:buFont typeface="Wingdings" pitchFamily="-107"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rgbClr val="7A003C"/>
              </a:buClr>
              <a:buSzPct val="60000"/>
              <a:buFont typeface="Wingdings" charset="2"/>
              <a:buChar char="q"/>
              <a:defRPr sz="20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charset="2"/>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SzPct val="50000"/>
              <a:buFont typeface="Wingdings" charset="2"/>
              <a:buChar char="q"/>
              <a:defRPr sz="2000">
                <a:solidFill>
                  <a:schemeClr val="tx1"/>
                </a:solidFill>
                <a:latin typeface="+mn-lt"/>
                <a:ea typeface="+mn-ea"/>
                <a:cs typeface="+mn-cs"/>
              </a:defRPr>
            </a:lvl5pPr>
            <a:lvl6pPr marL="2514600" indent="-228600" algn="l" rtl="0" fontAlgn="base">
              <a:spcBef>
                <a:spcPct val="20000"/>
              </a:spcBef>
              <a:spcAft>
                <a:spcPct val="0"/>
              </a:spcAft>
              <a:buClr>
                <a:schemeClr val="bg2"/>
              </a:buClr>
              <a:buSzPct val="50000"/>
              <a:buFont typeface="Wingdings" pitchFamily="-107" charset="2"/>
              <a:buChar char="q"/>
              <a:defRPr sz="2000">
                <a:solidFill>
                  <a:schemeClr val="tx1"/>
                </a:solidFill>
                <a:latin typeface="+mn-lt"/>
                <a:ea typeface="+mn-ea"/>
                <a:cs typeface="+mn-cs"/>
              </a:defRPr>
            </a:lvl6pPr>
            <a:lvl7pPr marL="2971800" indent="-228600" algn="l" rtl="0" fontAlgn="base">
              <a:spcBef>
                <a:spcPct val="20000"/>
              </a:spcBef>
              <a:spcAft>
                <a:spcPct val="0"/>
              </a:spcAft>
              <a:buClr>
                <a:schemeClr val="bg2"/>
              </a:buClr>
              <a:buSzPct val="50000"/>
              <a:buFont typeface="Wingdings" pitchFamily="-107" charset="2"/>
              <a:buChar char="q"/>
              <a:defRPr sz="2000">
                <a:solidFill>
                  <a:schemeClr val="tx1"/>
                </a:solidFill>
                <a:latin typeface="+mn-lt"/>
                <a:ea typeface="+mn-ea"/>
                <a:cs typeface="+mn-cs"/>
              </a:defRPr>
            </a:lvl7pPr>
            <a:lvl8pPr marL="3429000" indent="-228600" algn="l" rtl="0" fontAlgn="base">
              <a:spcBef>
                <a:spcPct val="20000"/>
              </a:spcBef>
              <a:spcAft>
                <a:spcPct val="0"/>
              </a:spcAft>
              <a:buClr>
                <a:schemeClr val="bg2"/>
              </a:buClr>
              <a:buSzPct val="50000"/>
              <a:buFont typeface="Wingdings" pitchFamily="-107" charset="2"/>
              <a:buChar char="q"/>
              <a:defRPr sz="2000">
                <a:solidFill>
                  <a:schemeClr val="tx1"/>
                </a:solidFill>
                <a:latin typeface="+mn-lt"/>
                <a:ea typeface="+mn-ea"/>
                <a:cs typeface="+mn-cs"/>
              </a:defRPr>
            </a:lvl8pPr>
            <a:lvl9pPr marL="3886200" indent="-228600" algn="l" rtl="0" fontAlgn="base">
              <a:spcBef>
                <a:spcPct val="20000"/>
              </a:spcBef>
              <a:spcAft>
                <a:spcPct val="0"/>
              </a:spcAft>
              <a:buClr>
                <a:schemeClr val="bg2"/>
              </a:buClr>
              <a:buSzPct val="50000"/>
              <a:buFont typeface="Wingdings" pitchFamily="-107" charset="2"/>
              <a:buChar char="q"/>
              <a:defRPr sz="2000">
                <a:solidFill>
                  <a:schemeClr val="tx1"/>
                </a:solidFill>
                <a:latin typeface="+mn-lt"/>
                <a:ea typeface="+mn-ea"/>
                <a:cs typeface="+mn-cs"/>
              </a:defRPr>
            </a:lvl9pPr>
          </a:lstStyle>
          <a:p>
            <a:pPr algn="l">
              <a:defRPr/>
            </a:pPr>
            <a:endParaRPr lang="en-US" altLang="en-US" sz="2400" dirty="0"/>
          </a:p>
          <a:p>
            <a:pPr>
              <a:defRPr/>
            </a:pPr>
            <a:r>
              <a:rPr lang="en-US" altLang="en-US" sz="2400" b="0" dirty="0">
                <a:solidFill>
                  <a:srgbClr val="000000"/>
                </a:solidFill>
                <a:hlinkClick r:id="rId3">
                  <a:extLst>
                    <a:ext uri="{A12FA001-AC4F-418D-AE19-62706E023703}">
                      <ahyp:hlinkClr xmlns:ahyp="http://schemas.microsoft.com/office/drawing/2018/hyperlinkcolor" val="tx"/>
                    </a:ext>
                  </a:extLst>
                </a:hlinkClick>
              </a:rPr>
              <a:t>graduatescholarships@mcmaster.ca</a:t>
            </a:r>
            <a:endParaRPr lang="en-US" altLang="en-US" sz="2400" b="0" dirty="0">
              <a:solidFill>
                <a:srgbClr val="000000"/>
              </a:solidFill>
            </a:endParaRPr>
          </a:p>
          <a:p>
            <a:pPr>
              <a:defRPr/>
            </a:pPr>
            <a:endParaRPr lang="en-US" altLang="en-US" sz="2400" b="0" dirty="0">
              <a:solidFill>
                <a:srgbClr val="000000"/>
              </a:solidFill>
            </a:endParaRPr>
          </a:p>
          <a:p>
            <a:pPr>
              <a:defRPr/>
            </a:pPr>
            <a:endParaRPr lang="en-US" altLang="en-US" sz="2400" b="0" dirty="0">
              <a:solidFill>
                <a:srgbClr val="000000"/>
              </a:solidFill>
            </a:endParaRPr>
          </a:p>
          <a:p>
            <a:pPr>
              <a:defRPr/>
            </a:pPr>
            <a:r>
              <a:rPr lang="en-US" altLang="en-US" sz="2400" b="0" dirty="0">
                <a:solidFill>
                  <a:srgbClr val="000000"/>
                </a:solidFill>
              </a:rPr>
              <a:t>McMaster Fall 2024 Vanier Competition</a:t>
            </a:r>
          </a:p>
        </p:txBody>
      </p:sp>
    </p:spTree>
    <p:extLst>
      <p:ext uri="{BB962C8B-B14F-4D97-AF65-F5344CB8AC3E}">
        <p14:creationId xmlns:p14="http://schemas.microsoft.com/office/powerpoint/2010/main" val="11778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25173"/>
            <a:ext cx="2549383" cy="927114"/>
          </a:xfrm>
        </p:spPr>
        <p:txBody>
          <a:bodyPr>
            <a:noAutofit/>
          </a:bodyPr>
          <a:lstStyle/>
          <a:p>
            <a:pPr algn="ctr"/>
            <a:r>
              <a:rPr lang="en-US" sz="2800" b="1" dirty="0"/>
              <a:t>Overview (cont’d)</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6</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5" name="Content Placeholder 4">
            <a:extLst>
              <a:ext uri="{FF2B5EF4-FFF2-40B4-BE49-F238E27FC236}">
                <a16:creationId xmlns:a16="http://schemas.microsoft.com/office/drawing/2014/main" id="{80E5057B-E433-4AD1-ADE6-9DE98E627172}"/>
              </a:ext>
            </a:extLst>
          </p:cNvPr>
          <p:cNvSpPr>
            <a:spLocks noGrp="1"/>
          </p:cNvSpPr>
          <p:nvPr>
            <p:ph idx="1"/>
          </p:nvPr>
        </p:nvSpPr>
        <p:spPr>
          <a:xfrm>
            <a:off x="3007605" y="661012"/>
            <a:ext cx="5761822" cy="3899972"/>
          </a:xfrm>
        </p:spPr>
        <p:txBody>
          <a:bodyPr>
            <a:normAutofit/>
          </a:bodyPr>
          <a:lstStyle/>
          <a:p>
            <a:pPr marL="0" indent="0" algn="l">
              <a:buNone/>
              <a:defRPr/>
            </a:pPr>
            <a:r>
              <a:rPr lang="en-US" sz="1800" b="1" dirty="0">
                <a:solidFill>
                  <a:srgbClr val="000000"/>
                </a:solidFill>
              </a:rPr>
              <a:t>McMaster Quotas and Results for the last 5 years</a:t>
            </a:r>
          </a:p>
          <a:p>
            <a:pPr algn="l">
              <a:defRPr/>
            </a:pPr>
            <a:endParaRPr lang="en-US" sz="1400" dirty="0"/>
          </a:p>
          <a:p>
            <a:endParaRPr lang="en-CA" dirty="0"/>
          </a:p>
        </p:txBody>
      </p:sp>
      <p:sp>
        <p:nvSpPr>
          <p:cNvPr id="4" name="TextBox 3">
            <a:extLst>
              <a:ext uri="{FF2B5EF4-FFF2-40B4-BE49-F238E27FC236}">
                <a16:creationId xmlns:a16="http://schemas.microsoft.com/office/drawing/2014/main" id="{E40CD983-844B-49DC-BE32-0C041BA0E627}"/>
              </a:ext>
            </a:extLst>
          </p:cNvPr>
          <p:cNvSpPr txBox="1"/>
          <p:nvPr/>
        </p:nvSpPr>
        <p:spPr>
          <a:xfrm>
            <a:off x="3007605" y="1134568"/>
            <a:ext cx="5285983" cy="2308324"/>
          </a:xfrm>
          <a:prstGeom prst="rect">
            <a:avLst/>
          </a:prstGeom>
          <a:noFill/>
        </p:spPr>
        <p:txBody>
          <a:bodyPr wrap="square" rtlCol="0">
            <a:spAutoFit/>
          </a:bodyPr>
          <a:lstStyle/>
          <a:p>
            <a:r>
              <a:rPr lang="en-CA" b="1" dirty="0">
                <a:solidFill>
                  <a:srgbClr val="000000"/>
                </a:solidFill>
              </a:rPr>
              <a:t>NSERC</a:t>
            </a:r>
          </a:p>
          <a:p>
            <a:endParaRPr lang="en-CA" b="1" dirty="0">
              <a:solidFill>
                <a:srgbClr val="000000"/>
              </a:solidFill>
            </a:endParaRPr>
          </a:p>
          <a:p>
            <a:pPr marL="285750" indent="-285750">
              <a:buFont typeface="Arial" panose="020B0604020202020204" pitchFamily="34" charset="0"/>
              <a:buChar char="•"/>
            </a:pPr>
            <a:r>
              <a:rPr lang="en-CA" dirty="0">
                <a:solidFill>
                  <a:srgbClr val="000000"/>
                </a:solidFill>
              </a:rPr>
              <a:t>2020/21 Quota – 7, Received – 2</a:t>
            </a:r>
          </a:p>
          <a:p>
            <a:pPr marL="285750" indent="-285750">
              <a:buFont typeface="Arial" panose="020B0604020202020204" pitchFamily="34" charset="0"/>
              <a:buChar char="•"/>
            </a:pPr>
            <a:r>
              <a:rPr lang="en-CA" dirty="0">
                <a:solidFill>
                  <a:srgbClr val="000000"/>
                </a:solidFill>
              </a:rPr>
              <a:t>2021/22 Quota – 7, Received – 3</a:t>
            </a:r>
          </a:p>
          <a:p>
            <a:pPr marL="285750" indent="-285750">
              <a:buFont typeface="Arial" panose="020B0604020202020204" pitchFamily="34" charset="0"/>
              <a:buChar char="•"/>
            </a:pPr>
            <a:r>
              <a:rPr lang="en-CA" dirty="0">
                <a:solidFill>
                  <a:srgbClr val="000000"/>
                </a:solidFill>
              </a:rPr>
              <a:t>2022/23 Quota – 7, Received – 1</a:t>
            </a:r>
          </a:p>
          <a:p>
            <a:pPr marL="285750" indent="-285750">
              <a:buFont typeface="Arial" panose="020B0604020202020204" pitchFamily="34" charset="0"/>
              <a:buChar char="•"/>
            </a:pPr>
            <a:r>
              <a:rPr lang="en-CA" dirty="0">
                <a:solidFill>
                  <a:srgbClr val="000000"/>
                </a:solidFill>
              </a:rPr>
              <a:t>2023/24 Quota – 8, Received – 2</a:t>
            </a:r>
          </a:p>
          <a:p>
            <a:pPr marL="285750" indent="-285750">
              <a:buFont typeface="Arial" panose="020B0604020202020204" pitchFamily="34" charset="0"/>
              <a:buChar char="•"/>
            </a:pPr>
            <a:r>
              <a:rPr lang="en-CA" dirty="0">
                <a:solidFill>
                  <a:srgbClr val="000000"/>
                </a:solidFill>
              </a:rPr>
              <a:t>2024/25 Quota – 8, Received – 3</a:t>
            </a:r>
          </a:p>
          <a:p>
            <a:pPr marL="285750" indent="-285750">
              <a:buFont typeface="Arial" panose="020B0604020202020204" pitchFamily="34" charset="0"/>
              <a:buChar char="•"/>
            </a:pPr>
            <a:endParaRPr lang="en-CA" b="1" dirty="0"/>
          </a:p>
        </p:txBody>
      </p:sp>
    </p:spTree>
    <p:extLst>
      <p:ext uri="{BB962C8B-B14F-4D97-AF65-F5344CB8AC3E}">
        <p14:creationId xmlns:p14="http://schemas.microsoft.com/office/powerpoint/2010/main" val="165638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825173"/>
            <a:ext cx="2549383" cy="927114"/>
          </a:xfrm>
        </p:spPr>
        <p:txBody>
          <a:bodyPr>
            <a:noAutofit/>
          </a:bodyPr>
          <a:lstStyle/>
          <a:p>
            <a:pPr algn="ctr"/>
            <a:r>
              <a:rPr lang="en-US" sz="2800" b="1" dirty="0"/>
              <a:t>Overview (cont’d)</a:t>
            </a:r>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7</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5" name="Content Placeholder 4">
            <a:extLst>
              <a:ext uri="{FF2B5EF4-FFF2-40B4-BE49-F238E27FC236}">
                <a16:creationId xmlns:a16="http://schemas.microsoft.com/office/drawing/2014/main" id="{80E5057B-E433-4AD1-ADE6-9DE98E627172}"/>
              </a:ext>
            </a:extLst>
          </p:cNvPr>
          <p:cNvSpPr>
            <a:spLocks noGrp="1"/>
          </p:cNvSpPr>
          <p:nvPr>
            <p:ph idx="1"/>
          </p:nvPr>
        </p:nvSpPr>
        <p:spPr>
          <a:xfrm>
            <a:off x="3007605" y="593704"/>
            <a:ext cx="5761822" cy="3415228"/>
          </a:xfrm>
        </p:spPr>
        <p:txBody>
          <a:bodyPr>
            <a:normAutofit/>
          </a:bodyPr>
          <a:lstStyle/>
          <a:p>
            <a:pPr marL="0" indent="0" algn="l">
              <a:buNone/>
              <a:defRPr/>
            </a:pPr>
            <a:r>
              <a:rPr lang="en-US" sz="1800" b="1" dirty="0">
                <a:solidFill>
                  <a:srgbClr val="000000"/>
                </a:solidFill>
              </a:rPr>
              <a:t>McMaster Quotas and Results for the last 5 years</a:t>
            </a:r>
          </a:p>
          <a:p>
            <a:pPr algn="l">
              <a:defRPr/>
            </a:pPr>
            <a:endParaRPr lang="en-US" sz="1400" dirty="0">
              <a:solidFill>
                <a:srgbClr val="000000"/>
              </a:solidFill>
            </a:endParaRPr>
          </a:p>
          <a:p>
            <a:endParaRPr lang="en-CA" dirty="0"/>
          </a:p>
        </p:txBody>
      </p:sp>
      <p:sp>
        <p:nvSpPr>
          <p:cNvPr id="4" name="TextBox 3">
            <a:extLst>
              <a:ext uri="{FF2B5EF4-FFF2-40B4-BE49-F238E27FC236}">
                <a16:creationId xmlns:a16="http://schemas.microsoft.com/office/drawing/2014/main" id="{E40CD983-844B-49DC-BE32-0C041BA0E627}"/>
              </a:ext>
            </a:extLst>
          </p:cNvPr>
          <p:cNvSpPr txBox="1"/>
          <p:nvPr/>
        </p:nvSpPr>
        <p:spPr>
          <a:xfrm>
            <a:off x="3586823" y="1244737"/>
            <a:ext cx="5285983" cy="2308324"/>
          </a:xfrm>
          <a:prstGeom prst="rect">
            <a:avLst/>
          </a:prstGeom>
          <a:noFill/>
        </p:spPr>
        <p:txBody>
          <a:bodyPr wrap="square" rtlCol="0">
            <a:spAutoFit/>
          </a:bodyPr>
          <a:lstStyle/>
          <a:p>
            <a:r>
              <a:rPr lang="en-CA" b="1" dirty="0">
                <a:solidFill>
                  <a:srgbClr val="000000"/>
                </a:solidFill>
              </a:rPr>
              <a:t>SSHRC</a:t>
            </a:r>
          </a:p>
          <a:p>
            <a:endParaRPr lang="en-CA" b="1" dirty="0">
              <a:solidFill>
                <a:srgbClr val="000000"/>
              </a:solidFill>
            </a:endParaRPr>
          </a:p>
          <a:p>
            <a:pPr marL="285750" indent="-285750">
              <a:buFont typeface="Arial" panose="020B0604020202020204" pitchFamily="34" charset="0"/>
              <a:buChar char="•"/>
            </a:pPr>
            <a:r>
              <a:rPr lang="en-CA" dirty="0">
                <a:solidFill>
                  <a:srgbClr val="000000"/>
                </a:solidFill>
              </a:rPr>
              <a:t>2020/21 Quota – 4, Received – 2</a:t>
            </a:r>
          </a:p>
          <a:p>
            <a:pPr marL="285750" indent="-285750">
              <a:buFont typeface="Arial" panose="020B0604020202020204" pitchFamily="34" charset="0"/>
              <a:buChar char="•"/>
            </a:pPr>
            <a:r>
              <a:rPr lang="en-CA" dirty="0">
                <a:solidFill>
                  <a:srgbClr val="000000"/>
                </a:solidFill>
              </a:rPr>
              <a:t>2021/22 Quota – 5, Received – 2</a:t>
            </a:r>
          </a:p>
          <a:p>
            <a:pPr marL="285750" indent="-285750">
              <a:buFont typeface="Arial" panose="020B0604020202020204" pitchFamily="34" charset="0"/>
              <a:buChar char="•"/>
            </a:pPr>
            <a:r>
              <a:rPr lang="en-CA" dirty="0">
                <a:solidFill>
                  <a:srgbClr val="000000"/>
                </a:solidFill>
              </a:rPr>
              <a:t>2022/23 Quota – 4, Received – 1</a:t>
            </a:r>
          </a:p>
          <a:p>
            <a:pPr marL="285750" indent="-285750">
              <a:buFont typeface="Arial" panose="020B0604020202020204" pitchFamily="34" charset="0"/>
              <a:buChar char="•"/>
            </a:pPr>
            <a:r>
              <a:rPr lang="en-CA" dirty="0">
                <a:solidFill>
                  <a:srgbClr val="000000"/>
                </a:solidFill>
              </a:rPr>
              <a:t>2023/24 Quota – 5, Received – 1 </a:t>
            </a:r>
          </a:p>
          <a:p>
            <a:pPr marL="285750" indent="-285750">
              <a:buFont typeface="Arial" panose="020B0604020202020204" pitchFamily="34" charset="0"/>
              <a:buChar char="•"/>
            </a:pPr>
            <a:r>
              <a:rPr lang="en-CA" dirty="0">
                <a:solidFill>
                  <a:srgbClr val="000000"/>
                </a:solidFill>
              </a:rPr>
              <a:t>2024/25 Quota – 5, Received – 1 </a:t>
            </a:r>
          </a:p>
          <a:p>
            <a:pPr marL="285750" indent="-285750">
              <a:buFont typeface="Arial" panose="020B0604020202020204" pitchFamily="34" charset="0"/>
              <a:buChar char="•"/>
            </a:pPr>
            <a:endParaRPr lang="en-CA" dirty="0"/>
          </a:p>
        </p:txBody>
      </p:sp>
    </p:spTree>
    <p:extLst>
      <p:ext uri="{BB962C8B-B14F-4D97-AF65-F5344CB8AC3E}">
        <p14:creationId xmlns:p14="http://schemas.microsoft.com/office/powerpoint/2010/main" val="2631321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92615" y="1755211"/>
            <a:ext cx="2549383" cy="976001"/>
          </a:xfrm>
        </p:spPr>
        <p:txBody>
          <a:bodyPr>
            <a:noAutofit/>
          </a:bodyPr>
          <a:lstStyle/>
          <a:p>
            <a:pPr algn="ctr"/>
            <a:r>
              <a:rPr lang="en-US" sz="2800" b="1" dirty="0"/>
              <a:t>Overview (cont’d)</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2996588" y="572877"/>
            <a:ext cx="5591827" cy="3977089"/>
          </a:xfrm>
        </p:spPr>
        <p:txBody>
          <a:bodyPr>
            <a:normAutofit/>
          </a:bodyPr>
          <a:lstStyle/>
          <a:p>
            <a:pPr marL="285750" indent="-285750" algn="l">
              <a:spcAft>
                <a:spcPts val="1200"/>
              </a:spcAft>
              <a:buFont typeface="Arial" panose="020B0604020202020204" pitchFamily="34" charset="0"/>
              <a:buChar char="•"/>
            </a:pPr>
            <a:r>
              <a:rPr lang="en-US" altLang="en-US" sz="1800" b="0" dirty="0">
                <a:solidFill>
                  <a:srgbClr val="000000"/>
                </a:solidFill>
              </a:rPr>
              <a:t>Applicant does not have to be registered or admitted to a graduate program at the time of application</a:t>
            </a:r>
          </a:p>
          <a:p>
            <a:pPr marL="285750" indent="-285750" algn="l">
              <a:spcAft>
                <a:spcPts val="1200"/>
              </a:spcAft>
              <a:buFont typeface="Arial" panose="020B0604020202020204" pitchFamily="34" charset="0"/>
              <a:buChar char="•"/>
            </a:pPr>
            <a:r>
              <a:rPr lang="en-US" altLang="en-US" sz="1800" b="0" dirty="0">
                <a:solidFill>
                  <a:srgbClr val="000000"/>
                </a:solidFill>
              </a:rPr>
              <a:t>There is a two-stage internal process at McMaster</a:t>
            </a:r>
          </a:p>
          <a:p>
            <a:pPr marL="285750" indent="-285750" algn="l">
              <a:spcAft>
                <a:spcPts val="1200"/>
              </a:spcAft>
              <a:buFont typeface="Arial" panose="020B0604020202020204" pitchFamily="34" charset="0"/>
              <a:buChar char="•"/>
            </a:pPr>
            <a:r>
              <a:rPr lang="en-US" altLang="en-US" sz="1800" b="0" dirty="0">
                <a:solidFill>
                  <a:srgbClr val="000000"/>
                </a:solidFill>
              </a:rPr>
              <a:t>Students </a:t>
            </a:r>
            <a:r>
              <a:rPr lang="en-US" altLang="en-US" sz="1800" b="1" dirty="0">
                <a:solidFill>
                  <a:srgbClr val="000000"/>
                </a:solidFill>
              </a:rPr>
              <a:t>must </a:t>
            </a:r>
            <a:r>
              <a:rPr lang="en-US" altLang="en-US" sz="1800" b="0" dirty="0">
                <a:solidFill>
                  <a:srgbClr val="000000"/>
                </a:solidFill>
              </a:rPr>
              <a:t>have received departmental endorsement to submit a stage one Vanier letter of intent package at McMaster</a:t>
            </a:r>
          </a:p>
          <a:p>
            <a:pPr marL="285750" indent="-285750" algn="l">
              <a:spcAft>
                <a:spcPts val="1200"/>
              </a:spcAft>
              <a:buFont typeface="Arial" panose="020B0604020202020204" pitchFamily="34" charset="0"/>
              <a:buChar char="•"/>
            </a:pPr>
            <a:r>
              <a:rPr lang="en-US" altLang="en-US" sz="1800" b="0" dirty="0">
                <a:solidFill>
                  <a:srgbClr val="000000"/>
                </a:solidFill>
              </a:rPr>
              <a:t>If students are endorsed to stage two of the internal competition, they will have to submit a full application through </a:t>
            </a:r>
            <a:r>
              <a:rPr lang="en-US" altLang="en-US" sz="1800" dirty="0" err="1">
                <a:solidFill>
                  <a:srgbClr val="000000"/>
                </a:solidFill>
              </a:rPr>
              <a:t>ResearchNet</a:t>
            </a:r>
            <a:endParaRPr lang="en-US" altLang="en-US" sz="1800" dirty="0">
              <a:solidFill>
                <a:srgbClr val="000000"/>
              </a:solidFill>
            </a:endParaRP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8</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2551809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825B29C-AB9D-9548-9B59-27DCE58BD875}"/>
              </a:ext>
            </a:extLst>
          </p:cNvPr>
          <p:cNvSpPr>
            <a:spLocks noGrp="1"/>
          </p:cNvSpPr>
          <p:nvPr>
            <p:ph type="title"/>
          </p:nvPr>
        </p:nvSpPr>
        <p:spPr>
          <a:xfrm>
            <a:off x="0" y="1962701"/>
            <a:ext cx="2549383" cy="624886"/>
          </a:xfrm>
        </p:spPr>
        <p:txBody>
          <a:bodyPr>
            <a:noAutofit/>
          </a:bodyPr>
          <a:lstStyle/>
          <a:p>
            <a:pPr algn="ctr"/>
            <a:r>
              <a:rPr lang="en-US" sz="2800" b="1" dirty="0"/>
              <a:t>Eligibility</a:t>
            </a:r>
          </a:p>
        </p:txBody>
      </p:sp>
      <p:sp>
        <p:nvSpPr>
          <p:cNvPr id="13" name="Content Placeholder 12">
            <a:extLst>
              <a:ext uri="{FF2B5EF4-FFF2-40B4-BE49-F238E27FC236}">
                <a16:creationId xmlns:a16="http://schemas.microsoft.com/office/drawing/2014/main" id="{3928E4C9-E0FD-1947-A79E-DAA93046B007}"/>
              </a:ext>
            </a:extLst>
          </p:cNvPr>
          <p:cNvSpPr>
            <a:spLocks noGrp="1"/>
          </p:cNvSpPr>
          <p:nvPr>
            <p:ph idx="1"/>
          </p:nvPr>
        </p:nvSpPr>
        <p:spPr>
          <a:xfrm>
            <a:off x="3104968" y="352540"/>
            <a:ext cx="5730560" cy="4274543"/>
          </a:xfrm>
        </p:spPr>
        <p:txBody>
          <a:bodyPr>
            <a:normAutofit fontScale="55000" lnSpcReduction="20000"/>
          </a:bodyPr>
          <a:lstStyle/>
          <a:p>
            <a:pPr marL="285750" indent="-285750" algn="l">
              <a:buFont typeface="Arial" panose="020B0604020202020204" pitchFamily="34" charset="0"/>
              <a:buChar char="•"/>
            </a:pPr>
            <a:r>
              <a:rPr lang="en-US" altLang="en-US" sz="3300" b="0" dirty="0">
                <a:solidFill>
                  <a:srgbClr val="000000"/>
                </a:solidFill>
              </a:rPr>
              <a:t>Canadian Citizens, permanent residents of Canada and international students can apply</a:t>
            </a:r>
          </a:p>
          <a:p>
            <a:pPr marL="285750" indent="-285750" algn="l">
              <a:buFont typeface="Arial" panose="020B0604020202020204" pitchFamily="34" charset="0"/>
              <a:buChar char="•"/>
            </a:pPr>
            <a:r>
              <a:rPr lang="en-US" altLang="en-US" sz="3300" b="0" dirty="0">
                <a:solidFill>
                  <a:srgbClr val="000000"/>
                </a:solidFill>
              </a:rPr>
              <a:t>First class average in </a:t>
            </a:r>
            <a:r>
              <a:rPr lang="en-US" altLang="en-US" sz="3300" dirty="0">
                <a:solidFill>
                  <a:srgbClr val="000000"/>
                </a:solidFill>
              </a:rPr>
              <a:t>EACH</a:t>
            </a:r>
            <a:r>
              <a:rPr lang="en-US" altLang="en-US" sz="3300" b="0" dirty="0">
                <a:solidFill>
                  <a:srgbClr val="000000"/>
                </a:solidFill>
              </a:rPr>
              <a:t> of the last two years of full-time studies completed (2022-23 and 2023-24) or equivalent</a:t>
            </a:r>
          </a:p>
          <a:p>
            <a:pPr marL="1028700" lvl="1">
              <a:buSzPct val="100000"/>
              <a:buFont typeface="Arial" panose="020B0604020202020204" pitchFamily="34" charset="0"/>
              <a:buChar char="•"/>
            </a:pPr>
            <a:r>
              <a:rPr lang="en-US" altLang="en-US" sz="3300" dirty="0">
                <a:solidFill>
                  <a:srgbClr val="000000"/>
                </a:solidFill>
              </a:rPr>
              <a:t>First class average for Vanier at McMaster is </a:t>
            </a:r>
            <a:r>
              <a:rPr lang="en-US" altLang="en-US" sz="3300" b="1" dirty="0">
                <a:solidFill>
                  <a:srgbClr val="000000"/>
                </a:solidFill>
              </a:rPr>
              <a:t>10 (A-, 80%) </a:t>
            </a:r>
          </a:p>
          <a:p>
            <a:pPr marL="1028700" lvl="1">
              <a:buSzPct val="100000"/>
              <a:buFont typeface="Arial" panose="020B0604020202020204" pitchFamily="34" charset="0"/>
              <a:buChar char="•"/>
            </a:pPr>
            <a:r>
              <a:rPr lang="en-US" altLang="en-US" sz="3300" b="0" dirty="0">
                <a:solidFill>
                  <a:srgbClr val="000000"/>
                </a:solidFill>
              </a:rPr>
              <a:t>Be seeking financial support to pursue your </a:t>
            </a:r>
            <a:r>
              <a:rPr lang="en-US" altLang="en-US" sz="3300" dirty="0">
                <a:solidFill>
                  <a:srgbClr val="000000"/>
                </a:solidFill>
              </a:rPr>
              <a:t>FIRST</a:t>
            </a:r>
            <a:r>
              <a:rPr lang="en-US" altLang="en-US" sz="3300" b="0" dirty="0">
                <a:solidFill>
                  <a:srgbClr val="000000"/>
                </a:solidFill>
              </a:rPr>
              <a:t> doctoral degree (or combined MA/PhD or MD/PhD)</a:t>
            </a:r>
          </a:p>
          <a:p>
            <a:pPr marL="285750" indent="-285750" algn="l">
              <a:buFont typeface="Arial" panose="020B0604020202020204" pitchFamily="34" charset="0"/>
              <a:buChar char="•"/>
            </a:pPr>
            <a:r>
              <a:rPr lang="en-US" altLang="en-US" sz="3300" b="0" dirty="0">
                <a:solidFill>
                  <a:srgbClr val="000000"/>
                </a:solidFill>
              </a:rPr>
              <a:t>Cannot have previously held or currently hold a Tri-Agency doctoral award</a:t>
            </a:r>
          </a:p>
          <a:p>
            <a:pPr marL="285750" indent="-285750" algn="l">
              <a:buFont typeface="Arial" panose="020B0604020202020204" pitchFamily="34" charset="0"/>
              <a:buChar char="•"/>
            </a:pPr>
            <a:r>
              <a:rPr lang="en-US" altLang="en-US" sz="3300" b="0" dirty="0">
                <a:solidFill>
                  <a:srgbClr val="000000"/>
                </a:solidFill>
              </a:rPr>
              <a:t>Be nominated by only one Canadian University, which must have received a Vanier CGS allocation</a:t>
            </a:r>
          </a:p>
          <a:p>
            <a:endParaRPr lang="en-US" dirty="0"/>
          </a:p>
        </p:txBody>
      </p:sp>
      <p:sp>
        <p:nvSpPr>
          <p:cNvPr id="3" name="Slide Number">
            <a:extLst>
              <a:ext uri="{FF2B5EF4-FFF2-40B4-BE49-F238E27FC236}">
                <a16:creationId xmlns:a16="http://schemas.microsoft.com/office/drawing/2014/main" id="{94BB67FE-B643-2C40-AB26-8130B9DDFC40}"/>
              </a:ext>
            </a:extLst>
          </p:cNvPr>
          <p:cNvSpPr>
            <a:spLocks noGrp="1"/>
          </p:cNvSpPr>
          <p:nvPr>
            <p:ph type="sldNum" sz="quarter" idx="11"/>
          </p:nvPr>
        </p:nvSpPr>
        <p:spPr/>
        <p:txBody>
          <a:bodyPr/>
          <a:lstStyle/>
          <a:p>
            <a:fld id="{E2CB33EA-91D6-F140-A440-0A130B2A34DE}" type="slidenum">
              <a:rPr lang="en-US" smtClean="0"/>
              <a:pPr/>
              <a:t>9</a:t>
            </a:fld>
            <a:endParaRPr lang="en-US" dirty="0"/>
          </a:p>
        </p:txBody>
      </p:sp>
      <p:sp>
        <p:nvSpPr>
          <p:cNvPr id="2" name="Date">
            <a:extLst>
              <a:ext uri="{FF2B5EF4-FFF2-40B4-BE49-F238E27FC236}">
                <a16:creationId xmlns:a16="http://schemas.microsoft.com/office/drawing/2014/main" id="{CCE8E236-5F3E-8645-901E-A05243FB615E}"/>
              </a:ext>
            </a:extLst>
          </p:cNvPr>
          <p:cNvSpPr>
            <a:spLocks noGrp="1"/>
          </p:cNvSpPr>
          <p:nvPr>
            <p:ph type="dt" sz="half" idx="10"/>
          </p:nvPr>
        </p:nvSpPr>
        <p:spPr/>
        <p:txBody>
          <a:bodyPr/>
          <a:lstStyle/>
          <a:p>
            <a:fld id="{12CEF10F-437A-1E47-9122-F08C813F0AE8}" type="datetime4">
              <a:rPr lang="en-CA" smtClean="0"/>
              <a:pPr/>
              <a:t>July 10, 2024</a:t>
            </a:fld>
            <a:endParaRPr lang="en-US" dirty="0"/>
          </a:p>
        </p:txBody>
      </p:sp>
      <p:sp>
        <p:nvSpPr>
          <p:cNvPr id="9" name="Content Placeholder 3">
            <a:extLst>
              <a:ext uri="{FF2B5EF4-FFF2-40B4-BE49-F238E27FC236}">
                <a16:creationId xmlns:a16="http://schemas.microsoft.com/office/drawing/2014/main" id="{2DFDD301-4C04-EC46-91AA-CD3F172923ED}"/>
              </a:ext>
            </a:extLst>
          </p:cNvPr>
          <p:cNvSpPr txBox="1">
            <a:spLocks/>
          </p:cNvSpPr>
          <p:nvPr/>
        </p:nvSpPr>
        <p:spPr>
          <a:xfrm>
            <a:off x="555585" y="2210763"/>
            <a:ext cx="7493010" cy="1854229"/>
          </a:xfrm>
          <a:prstGeom prst="rect">
            <a:avLst/>
          </a:prstGeom>
        </p:spPr>
        <p:txBody>
          <a:bodyPr vert="horz" lIns="108000" tIns="45720" rIns="91440" bIns="45720" rtlCol="0">
            <a:normAutofit/>
          </a:bodyPr>
          <a:lstStyle>
            <a:lvl1pPr marL="0" indent="0" algn="l" defTabSz="342900" rtl="0" eaLnBrk="1" latinLnBrk="0" hangingPunct="1">
              <a:lnSpc>
                <a:spcPct val="112000"/>
              </a:lnSpc>
              <a:spcBef>
                <a:spcPts val="0"/>
              </a:spcBef>
              <a:spcAft>
                <a:spcPts val="600"/>
              </a:spcAft>
              <a:buClr>
                <a:srgbClr val="7C0040"/>
              </a:buClr>
              <a:buFont typeface="Arial"/>
              <a:buNone/>
              <a:defRPr sz="1350" b="0" i="0" kern="1200">
                <a:solidFill>
                  <a:schemeClr val="tx1"/>
                </a:solidFill>
                <a:latin typeface="Arial" charset="0"/>
                <a:ea typeface="+mn-ea"/>
                <a:cs typeface="+mn-cs"/>
              </a:defRPr>
            </a:lvl1pPr>
            <a:lvl2pPr marL="342900" indent="0" algn="ctr" defTabSz="342900" rtl="0" eaLnBrk="1" latinLnBrk="0" hangingPunct="1">
              <a:lnSpc>
                <a:spcPct val="112000"/>
              </a:lnSpc>
              <a:spcBef>
                <a:spcPts val="0"/>
              </a:spcBef>
              <a:spcAft>
                <a:spcPts val="600"/>
              </a:spcAft>
              <a:buClr>
                <a:srgbClr val="7C0040"/>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2pPr>
            <a:lvl3pPr marL="685800" indent="0" algn="ctr" defTabSz="342900" rtl="0" eaLnBrk="1" latinLnBrk="0" hangingPunct="1">
              <a:lnSpc>
                <a:spcPct val="112000"/>
              </a:lnSpc>
              <a:spcBef>
                <a:spcPts val="0"/>
              </a:spcBef>
              <a:spcAft>
                <a:spcPts val="600"/>
              </a:spcAft>
              <a:buClr>
                <a:schemeClr val="tx1">
                  <a:lumMod val="60000"/>
                  <a:lumOff val="40000"/>
                </a:schemeClr>
              </a:buClr>
              <a:buFont typeface="Arial"/>
              <a:buNone/>
              <a:defRPr sz="1350" b="0" i="0" kern="1200">
                <a:solidFill>
                  <a:schemeClr val="tx1">
                    <a:tint val="75000"/>
                  </a:schemeClr>
                </a:solidFill>
                <a:latin typeface="Arial" charset="0"/>
                <a:ea typeface="+mn-ea"/>
                <a:cs typeface="+mn-cs"/>
              </a:defRPr>
            </a:lvl3pPr>
            <a:lvl4pPr marL="1028700" indent="0" algn="ctr" defTabSz="342900" rtl="0" eaLnBrk="1" latinLnBrk="0" hangingPunct="1">
              <a:lnSpc>
                <a:spcPct val="112000"/>
              </a:lnSpc>
              <a:spcBef>
                <a:spcPts val="0"/>
              </a:spcBef>
              <a:spcAft>
                <a:spcPts val="600"/>
              </a:spcAft>
              <a:buClr>
                <a:schemeClr val="tx1">
                  <a:lumMod val="60000"/>
                  <a:lumOff val="40000"/>
                </a:schemeClr>
              </a:buClr>
              <a:buSzPct val="65000"/>
              <a:buFont typeface="Courier New" panose="02070309020205020404" pitchFamily="49" charset="0"/>
              <a:buNone/>
              <a:defRPr sz="1350" b="0" i="0" kern="1200">
                <a:solidFill>
                  <a:schemeClr val="tx1">
                    <a:tint val="75000"/>
                  </a:schemeClr>
                </a:solidFill>
                <a:latin typeface="Arial" charset="0"/>
                <a:ea typeface="+mn-ea"/>
                <a:cs typeface="+mn-cs"/>
              </a:defRPr>
            </a:lvl4pPr>
            <a:lvl5pPr marL="1371600" indent="0" algn="ctr" defTabSz="342900" rtl="0" eaLnBrk="1" latinLnBrk="0" hangingPunct="1">
              <a:lnSpc>
                <a:spcPct val="112000"/>
              </a:lnSpc>
              <a:spcBef>
                <a:spcPts val="0"/>
              </a:spcBef>
              <a:spcAft>
                <a:spcPts val="600"/>
              </a:spcAft>
              <a:buClr>
                <a:schemeClr val="tx1">
                  <a:lumMod val="60000"/>
                  <a:lumOff val="40000"/>
                </a:schemeClr>
              </a:buClr>
              <a:buFont typeface="Arial" panose="020B0604020202020204" pitchFamily="34" charset="0"/>
              <a:buNone/>
              <a:defRPr sz="1350" b="0" i="0" kern="1200">
                <a:solidFill>
                  <a:schemeClr val="tx1">
                    <a:tint val="75000"/>
                  </a:schemeClr>
                </a:solidFill>
                <a:latin typeface="Arial" charset="0"/>
                <a:ea typeface="+mn-ea"/>
                <a:cs typeface="+mn-cs"/>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val="61353995"/>
      </p:ext>
    </p:extLst>
  </p:cSld>
  <p:clrMapOvr>
    <a:masterClrMapping/>
  </p:clrMapOvr>
</p:sld>
</file>

<file path=ppt/theme/theme1.xml><?xml version="1.0" encoding="utf-8"?>
<a:theme xmlns:a="http://schemas.openxmlformats.org/drawingml/2006/main" name="McMaster Brighter World Theme">
  <a:themeElements>
    <a:clrScheme name="Custom 7">
      <a:dk1>
        <a:srgbClr val="4C555C"/>
      </a:dk1>
      <a:lt1>
        <a:srgbClr val="FFFFFF"/>
      </a:lt1>
      <a:dk2>
        <a:srgbClr val="FFFFFF"/>
      </a:dk2>
      <a:lt2>
        <a:srgbClr val="FFFFFF"/>
      </a:lt2>
      <a:accent1>
        <a:srgbClr val="79003B"/>
      </a:accent1>
      <a:accent2>
        <a:srgbClr val="FCBE57"/>
      </a:accent2>
      <a:accent3>
        <a:srgbClr val="FFD000"/>
      </a:accent3>
      <a:accent4>
        <a:srgbClr val="D2D654"/>
      </a:accent4>
      <a:accent5>
        <a:srgbClr val="6FD3E3"/>
      </a:accent5>
      <a:accent6>
        <a:srgbClr val="A71930"/>
      </a:accent6>
      <a:hlink>
        <a:srgbClr val="79003B"/>
      </a:hlink>
      <a:folHlink>
        <a:srgbClr val="79003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D60A5F53F600247938C29DF5695BCAA" ma:contentTypeVersion="2" ma:contentTypeDescription="Create a new document." ma:contentTypeScope="" ma:versionID="479491f7b544c73b159c7547dbeffc6f">
  <xsd:schema xmlns:xsd="http://www.w3.org/2001/XMLSchema" xmlns:xs="http://www.w3.org/2001/XMLSchema" xmlns:p="http://schemas.microsoft.com/office/2006/metadata/properties" xmlns:ns2="59821329-f341-4e6f-abb6-70366c4f9ba5" targetNamespace="http://schemas.microsoft.com/office/2006/metadata/properties" ma:root="true" ma:fieldsID="2934beca1024a8d66a2afe11078e5a1e" ns2:_="">
    <xsd:import namespace="59821329-f341-4e6f-abb6-70366c4f9ba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821329-f341-4e6f-abb6-70366c4f9b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D9A037-8DAA-4259-9E03-6751678ECB85}">
  <ds:schemaRef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http://purl.org/dc/terms/"/>
    <ds:schemaRef ds:uri="http://schemas.microsoft.com/office/infopath/2007/PartnerControls"/>
    <ds:schemaRef ds:uri="59821329-f341-4e6f-abb6-70366c4f9ba5"/>
  </ds:schemaRefs>
</ds:datastoreItem>
</file>

<file path=customXml/itemProps2.xml><?xml version="1.0" encoding="utf-8"?>
<ds:datastoreItem xmlns:ds="http://schemas.openxmlformats.org/officeDocument/2006/customXml" ds:itemID="{A51FA31B-05D5-433F-B0B5-32FEC3AD59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821329-f341-4e6f-abb6-70366c4f9b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30901D-539B-4C05-A6F5-EA9C135E12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2241</TotalTime>
  <Words>3569</Words>
  <Application>Microsoft Office PowerPoint</Application>
  <PresentationFormat>On-screen Show (16:9)</PresentationFormat>
  <Paragraphs>525</Paragraphs>
  <Slides>52</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Courier New</vt:lpstr>
      <vt:lpstr>Helvetica</vt:lpstr>
      <vt:lpstr>Helvetica Neue</vt:lpstr>
      <vt:lpstr>Symbol</vt:lpstr>
      <vt:lpstr>Wingdings</vt:lpstr>
      <vt:lpstr>McMaster Brighter World Theme</vt:lpstr>
      <vt:lpstr>Vanier Doctoral – Canada Graduate Scholarships</vt:lpstr>
      <vt:lpstr>Land Acknowledgement</vt:lpstr>
      <vt:lpstr>Overview</vt:lpstr>
      <vt:lpstr>Overview (cont’d)</vt:lpstr>
      <vt:lpstr>Overview (cont’d)</vt:lpstr>
      <vt:lpstr>Overview (cont’d)</vt:lpstr>
      <vt:lpstr>Overview (cont’d)</vt:lpstr>
      <vt:lpstr>Overview (cont’d)</vt:lpstr>
      <vt:lpstr>Eligibility</vt:lpstr>
      <vt:lpstr>Eligibility (cont’d)</vt:lpstr>
      <vt:lpstr>Eligibility (cont’d)</vt:lpstr>
      <vt:lpstr>Transcripts  </vt:lpstr>
      <vt:lpstr>   Transcripts cont’d  </vt:lpstr>
      <vt:lpstr>Equity, Diversity, and Inclusion </vt:lpstr>
      <vt:lpstr>Equity, Diversity, and Inclusion (cont’d) </vt:lpstr>
      <vt:lpstr>Research respectfully involving and engaging Indigenous communities </vt:lpstr>
      <vt:lpstr>Research respectfully involving and engaging Indigenous communities (cont’d) </vt:lpstr>
      <vt:lpstr>Reducing unconscious bias  </vt:lpstr>
      <vt:lpstr>Promoting Equity, Diversity, and Inclusion in Research </vt:lpstr>
      <vt:lpstr>Welcome! </vt:lpstr>
      <vt:lpstr>Welcome! </vt:lpstr>
      <vt:lpstr>First Steps</vt:lpstr>
      <vt:lpstr>Evaluation Criteria </vt:lpstr>
      <vt:lpstr>Academic Excellence </vt:lpstr>
      <vt:lpstr>Research Potential  </vt:lpstr>
      <vt:lpstr>Leadership </vt:lpstr>
      <vt:lpstr>Leadership (cont’d) </vt:lpstr>
      <vt:lpstr>Examples of Leadership </vt:lpstr>
      <vt:lpstr>Examples of Leadership (cont’d) </vt:lpstr>
      <vt:lpstr>Tips for putting together the application </vt:lpstr>
      <vt:lpstr>Tips for the Research Proposal </vt:lpstr>
      <vt:lpstr>Tips for the Personal Leadership Statement</vt:lpstr>
      <vt:lpstr>Tips for the Personal Leadership Statement (cont’d)</vt:lpstr>
      <vt:lpstr>Tips for the Personal Leadership Statement (cont’d)</vt:lpstr>
      <vt:lpstr>Tips for the Personal Leadership Statement (cont’d)</vt:lpstr>
      <vt:lpstr>Tips for the Personal Leadership Statement (cont’d)</vt:lpstr>
      <vt:lpstr>Tips for the Personal Leadership Statement (cont’d)</vt:lpstr>
      <vt:lpstr>Tips for the Personal Leadership Statement (cont’d)</vt:lpstr>
      <vt:lpstr>Tips for the Personal Leadership Statement (cont’d)</vt:lpstr>
      <vt:lpstr>Tips for your CCV</vt:lpstr>
      <vt:lpstr>Tips for your CCV  (cont’d)</vt:lpstr>
      <vt:lpstr>Tips for your CCV  (cont’d)</vt:lpstr>
      <vt:lpstr>Tips for your CCV  (cont’d)</vt:lpstr>
      <vt:lpstr>Special Circumstances </vt:lpstr>
      <vt:lpstr>Referee Assessments</vt:lpstr>
      <vt:lpstr>Referee Assessments (cont’d)</vt:lpstr>
      <vt:lpstr>Leadership Reference Letters for Vanier</vt:lpstr>
      <vt:lpstr>Leadership Reference Letters for Vanier (cont’d)</vt:lpstr>
      <vt:lpstr>Leadership Reference Letters for Vanier (cont’d)</vt:lpstr>
      <vt:lpstr>Final Tips</vt:lpstr>
      <vt:lpstr>Thank you!</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Pattison, Judi</dc:creator>
  <cp:lastModifiedBy>Potvin, Diane</cp:lastModifiedBy>
  <cp:revision>151</cp:revision>
  <cp:lastPrinted>2022-07-18T13:43:49Z</cp:lastPrinted>
  <dcterms:created xsi:type="dcterms:W3CDTF">2022-03-10T17:46:33Z</dcterms:created>
  <dcterms:modified xsi:type="dcterms:W3CDTF">2024-07-10T14:15:10Z</dcterms:modified>
</cp:coreProperties>
</file>